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31"/>
  </p:notesMasterIdLst>
  <p:handoutMasterIdLst>
    <p:handoutMasterId r:id="rId32"/>
  </p:handoutMasterIdLst>
  <p:sldIdLst>
    <p:sldId id="534" r:id="rId2"/>
    <p:sldId id="536" r:id="rId3"/>
    <p:sldId id="537" r:id="rId4"/>
    <p:sldId id="567" r:id="rId5"/>
    <p:sldId id="568" r:id="rId6"/>
    <p:sldId id="535" r:id="rId7"/>
    <p:sldId id="538" r:id="rId8"/>
    <p:sldId id="539" r:id="rId9"/>
    <p:sldId id="540" r:id="rId10"/>
    <p:sldId id="541" r:id="rId11"/>
    <p:sldId id="544" r:id="rId12"/>
    <p:sldId id="542" r:id="rId13"/>
    <p:sldId id="543" r:id="rId14"/>
    <p:sldId id="545" r:id="rId15"/>
    <p:sldId id="548" r:id="rId16"/>
    <p:sldId id="549" r:id="rId17"/>
    <p:sldId id="546" r:id="rId18"/>
    <p:sldId id="547" r:id="rId19"/>
    <p:sldId id="551" r:id="rId20"/>
    <p:sldId id="550" r:id="rId21"/>
    <p:sldId id="553" r:id="rId22"/>
    <p:sldId id="570" r:id="rId23"/>
    <p:sldId id="571" r:id="rId24"/>
    <p:sldId id="554" r:id="rId25"/>
    <p:sldId id="555" r:id="rId26"/>
    <p:sldId id="556" r:id="rId27"/>
    <p:sldId id="552" r:id="rId28"/>
    <p:sldId id="557" r:id="rId29"/>
    <p:sldId id="558" r:id="rId30"/>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521415D9-36F7-43E2-AB2F-B90AF26B5E84}">
      <p14:sectionLst xmlns:p14="http://schemas.microsoft.com/office/powerpoint/2010/main">
        <p14:section name="Introduction" id="{7B949D52-F0D5-AB43-9ADE-91838CD01EE9}">
          <p14:sldIdLst/>
        </p14:section>
        <p14:section name="Extracted Boundary Pixels from a Segmented Image" id="{66272FE9-1582-C14D-93DF-4B0F7BAA57EF}">
          <p14:sldIdLst/>
        </p14:section>
        <p14:section name="Linking" id="{8EBD7B3E-376C-1548-939B-21C0A54A7E8C}">
          <p14:sldIdLst/>
        </p14:section>
        <p14:section name="Linking with directional Information" id="{525E1C42-590C-224B-8E40-83EEAFE3D0F2}">
          <p14:sldIdLst/>
        </p14:section>
        <p14:section name="segmentation of arcs" id="{219037E9-DF84-064F-9677-D391773824B2}">
          <p14:sldIdLst>
            <p14:sldId id="534"/>
            <p14:sldId id="536"/>
            <p14:sldId id="537"/>
            <p14:sldId id="567"/>
            <p14:sldId id="568"/>
            <p14:sldId id="535"/>
            <p14:sldId id="538"/>
            <p14:sldId id="539"/>
            <p14:sldId id="540"/>
            <p14:sldId id="541"/>
            <p14:sldId id="544"/>
            <p14:sldId id="542"/>
            <p14:sldId id="543"/>
            <p14:sldId id="545"/>
            <p14:sldId id="548"/>
            <p14:sldId id="549"/>
            <p14:sldId id="546"/>
            <p14:sldId id="547"/>
            <p14:sldId id="551"/>
            <p14:sldId id="550"/>
            <p14:sldId id="553"/>
            <p14:sldId id="570"/>
            <p14:sldId id="571"/>
            <p14:sldId id="554"/>
            <p14:sldId id="555"/>
            <p14:sldId id="556"/>
            <p14:sldId id="552"/>
            <p14:sldId id="557"/>
            <p14:sldId id="5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81518" autoAdjust="0"/>
  </p:normalViewPr>
  <p:slideViewPr>
    <p:cSldViewPr>
      <p:cViewPr varScale="1">
        <p:scale>
          <a:sx n="65" d="100"/>
          <a:sy n="65" d="100"/>
        </p:scale>
        <p:origin x="2045"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id="{6666BAEB-3AD2-DF48-99D7-D6649F7425D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新細明體" panose="02020500000000000000" pitchFamily="18" charset="-120"/>
              </a:defRPr>
            </a:lvl1pPr>
          </a:lstStyle>
          <a:p>
            <a:pPr>
              <a:defRPr/>
            </a:pPr>
            <a:endParaRPr lang="en-US" altLang="zh-TW"/>
          </a:p>
        </p:txBody>
      </p:sp>
      <p:sp>
        <p:nvSpPr>
          <p:cNvPr id="313347" name="Rectangle 3">
            <a:extLst>
              <a:ext uri="{FF2B5EF4-FFF2-40B4-BE49-F238E27FC236}">
                <a16:creationId xmlns:a16="http://schemas.microsoft.com/office/drawing/2014/main" id="{8772EDE4-7967-934B-B24A-1994A930C91B}"/>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新細明體" panose="02020500000000000000" pitchFamily="18" charset="-120"/>
              </a:defRPr>
            </a:lvl1pPr>
          </a:lstStyle>
          <a:p>
            <a:pPr>
              <a:defRPr/>
            </a:pPr>
            <a:endParaRPr lang="en-US" altLang="zh-TW"/>
          </a:p>
        </p:txBody>
      </p:sp>
      <p:sp>
        <p:nvSpPr>
          <p:cNvPr id="313348" name="Rectangle 4">
            <a:extLst>
              <a:ext uri="{FF2B5EF4-FFF2-40B4-BE49-F238E27FC236}">
                <a16:creationId xmlns:a16="http://schemas.microsoft.com/office/drawing/2014/main" id="{A5C0FC7F-02A3-B846-929D-FBAF599ADD48}"/>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新細明體" panose="02020500000000000000" pitchFamily="18" charset="-120"/>
              </a:defRPr>
            </a:lvl1pPr>
          </a:lstStyle>
          <a:p>
            <a:pPr>
              <a:defRPr/>
            </a:pPr>
            <a:endParaRPr lang="en-US" altLang="zh-TW"/>
          </a:p>
        </p:txBody>
      </p:sp>
      <p:sp>
        <p:nvSpPr>
          <p:cNvPr id="313349" name="Rectangle 5">
            <a:extLst>
              <a:ext uri="{FF2B5EF4-FFF2-40B4-BE49-F238E27FC236}">
                <a16:creationId xmlns:a16="http://schemas.microsoft.com/office/drawing/2014/main" id="{03F561BD-EA98-8049-829C-08BBC97CE1C5}"/>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新細明體" charset="-120"/>
              </a:defRPr>
            </a:lvl1pPr>
          </a:lstStyle>
          <a:p>
            <a:pPr>
              <a:defRPr/>
            </a:pPr>
            <a:fld id="{315A1F0B-CAAF-49AE-B1B4-33BD33F3EA13}" type="slidenum">
              <a:rPr lang="en-US" altLang="zh-TW"/>
              <a:pPr>
                <a:defRPr/>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id="{F0B43CD6-C7C9-AC42-83B1-ECA8FD8B1CB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新細明體" panose="02020500000000000000" pitchFamily="18" charset="-120"/>
              </a:defRPr>
            </a:lvl1pPr>
          </a:lstStyle>
          <a:p>
            <a:pPr>
              <a:defRPr/>
            </a:pPr>
            <a:endParaRPr lang="en-US" altLang="zh-TW"/>
          </a:p>
        </p:txBody>
      </p:sp>
      <p:sp>
        <p:nvSpPr>
          <p:cNvPr id="300035" name="Rectangle 3">
            <a:extLst>
              <a:ext uri="{FF2B5EF4-FFF2-40B4-BE49-F238E27FC236}">
                <a16:creationId xmlns:a16="http://schemas.microsoft.com/office/drawing/2014/main" id="{2C66E305-C85D-5C41-8010-11DB2C12CF4E}"/>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新細明體" panose="02020500000000000000" pitchFamily="18" charset="-120"/>
              </a:defRPr>
            </a:lvl1pPr>
          </a:lstStyle>
          <a:p>
            <a:pPr>
              <a:defRPr/>
            </a:pPr>
            <a:endParaRPr lang="en-US" altLang="zh-TW"/>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7" name="Rectangle 5">
            <a:extLst>
              <a:ext uri="{FF2B5EF4-FFF2-40B4-BE49-F238E27FC236}">
                <a16:creationId xmlns:a16="http://schemas.microsoft.com/office/drawing/2014/main" id="{8A2C0D90-920F-AD4F-A05A-42CD8819DA7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300038" name="Rectangle 6">
            <a:extLst>
              <a:ext uri="{FF2B5EF4-FFF2-40B4-BE49-F238E27FC236}">
                <a16:creationId xmlns:a16="http://schemas.microsoft.com/office/drawing/2014/main" id="{CEFDC5EE-5BAD-BC49-BB79-1036F6A1FAED}"/>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新細明體" panose="02020500000000000000" pitchFamily="18" charset="-120"/>
              </a:defRPr>
            </a:lvl1pPr>
          </a:lstStyle>
          <a:p>
            <a:pPr>
              <a:defRPr/>
            </a:pPr>
            <a:endParaRPr lang="en-US" altLang="zh-TW"/>
          </a:p>
        </p:txBody>
      </p:sp>
      <p:sp>
        <p:nvSpPr>
          <p:cNvPr id="300039" name="Rectangle 7">
            <a:extLst>
              <a:ext uri="{FF2B5EF4-FFF2-40B4-BE49-F238E27FC236}">
                <a16:creationId xmlns:a16="http://schemas.microsoft.com/office/drawing/2014/main" id="{ABC65F51-B3B6-B046-862D-1A37B53790B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新細明體" charset="-120"/>
              </a:defRPr>
            </a:lvl1pPr>
          </a:lstStyle>
          <a:p>
            <a:pPr>
              <a:defRPr/>
            </a:pPr>
            <a:fld id="{AD4F4B88-EBBF-4EE4-875E-CAFEB645236C}"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pPr>
              <a:defRPr/>
            </a:pPr>
            <a:endParaRPr lang="en-US" altLang="zh-TW"/>
          </a:p>
        </p:txBody>
      </p:sp>
      <p:sp>
        <p:nvSpPr>
          <p:cNvPr id="5" name="投影片編號版面配置區 4"/>
          <p:cNvSpPr>
            <a:spLocks noGrp="1"/>
          </p:cNvSpPr>
          <p:nvPr>
            <p:ph type="sldNum" sz="quarter" idx="5"/>
          </p:nvPr>
        </p:nvSpPr>
        <p:spPr/>
        <p:txBody>
          <a:bodyPr/>
          <a:lstStyle/>
          <a:p>
            <a:pPr>
              <a:defRPr/>
            </a:pPr>
            <a:fld id="{AD4F4B88-EBBF-4EE4-875E-CAFEB645236C}" type="slidenum">
              <a:rPr lang="en-US" altLang="zh-TW" smtClean="0"/>
              <a:pPr>
                <a:defRPr/>
              </a:pPr>
              <a:t>7</a:t>
            </a:fld>
            <a:endParaRPr lang="en-US" altLang="zh-TW"/>
          </a:p>
        </p:txBody>
      </p:sp>
    </p:spTree>
    <p:extLst>
      <p:ext uri="{BB962C8B-B14F-4D97-AF65-F5344CB8AC3E}">
        <p14:creationId xmlns:p14="http://schemas.microsoft.com/office/powerpoint/2010/main" val="18147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pPr>
              <a:defRPr/>
            </a:pPr>
            <a:endParaRPr lang="en-US" altLang="zh-TW"/>
          </a:p>
        </p:txBody>
      </p:sp>
      <p:sp>
        <p:nvSpPr>
          <p:cNvPr id="5" name="投影片編號版面配置區 4"/>
          <p:cNvSpPr>
            <a:spLocks noGrp="1"/>
          </p:cNvSpPr>
          <p:nvPr>
            <p:ph type="sldNum" sz="quarter" idx="5"/>
          </p:nvPr>
        </p:nvSpPr>
        <p:spPr/>
        <p:txBody>
          <a:bodyPr/>
          <a:lstStyle/>
          <a:p>
            <a:pPr>
              <a:defRPr/>
            </a:pPr>
            <a:fld id="{AD4F4B88-EBBF-4EE4-875E-CAFEB645236C}" type="slidenum">
              <a:rPr lang="en-US" altLang="zh-TW" smtClean="0"/>
              <a:pPr>
                <a:defRPr/>
              </a:pPr>
              <a:t>14</a:t>
            </a:fld>
            <a:endParaRPr lang="en-US" altLang="zh-TW"/>
          </a:p>
        </p:txBody>
      </p:sp>
    </p:spTree>
    <p:extLst>
      <p:ext uri="{BB962C8B-B14F-4D97-AF65-F5344CB8AC3E}">
        <p14:creationId xmlns:p14="http://schemas.microsoft.com/office/powerpoint/2010/main" val="379836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pPr>
              <a:defRPr/>
            </a:pPr>
            <a:endParaRPr lang="en-US" altLang="zh-TW"/>
          </a:p>
        </p:txBody>
      </p:sp>
      <p:sp>
        <p:nvSpPr>
          <p:cNvPr id="5" name="投影片編號版面配置區 4"/>
          <p:cNvSpPr>
            <a:spLocks noGrp="1"/>
          </p:cNvSpPr>
          <p:nvPr>
            <p:ph type="sldNum" sz="quarter" idx="5"/>
          </p:nvPr>
        </p:nvSpPr>
        <p:spPr/>
        <p:txBody>
          <a:bodyPr/>
          <a:lstStyle/>
          <a:p>
            <a:pPr>
              <a:defRPr/>
            </a:pPr>
            <a:fld id="{AD4F4B88-EBBF-4EE4-875E-CAFEB645236C}" type="slidenum">
              <a:rPr lang="en-US" altLang="zh-TW" smtClean="0"/>
              <a:pPr>
                <a:defRPr/>
              </a:pPr>
              <a:t>22</a:t>
            </a:fld>
            <a:endParaRPr lang="en-US" altLang="zh-TW"/>
          </a:p>
        </p:txBody>
      </p:sp>
    </p:spTree>
    <p:extLst>
      <p:ext uri="{BB962C8B-B14F-4D97-AF65-F5344CB8AC3E}">
        <p14:creationId xmlns:p14="http://schemas.microsoft.com/office/powerpoint/2010/main" val="996816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pPr>
              <a:defRPr/>
            </a:pPr>
            <a:endParaRPr lang="en-US" altLang="zh-TW"/>
          </a:p>
        </p:txBody>
      </p:sp>
      <p:sp>
        <p:nvSpPr>
          <p:cNvPr id="5" name="投影片編號版面配置區 4"/>
          <p:cNvSpPr>
            <a:spLocks noGrp="1"/>
          </p:cNvSpPr>
          <p:nvPr>
            <p:ph type="sldNum" sz="quarter" idx="5"/>
          </p:nvPr>
        </p:nvSpPr>
        <p:spPr/>
        <p:txBody>
          <a:bodyPr/>
          <a:lstStyle/>
          <a:p>
            <a:pPr>
              <a:defRPr/>
            </a:pPr>
            <a:fld id="{AD4F4B88-EBBF-4EE4-875E-CAFEB645236C}" type="slidenum">
              <a:rPr lang="en-US" altLang="zh-TW" smtClean="0"/>
              <a:pPr>
                <a:defRPr/>
              </a:pPr>
              <a:t>23</a:t>
            </a:fld>
            <a:endParaRPr lang="en-US" altLang="zh-TW"/>
          </a:p>
        </p:txBody>
      </p:sp>
    </p:spTree>
    <p:extLst>
      <p:ext uri="{BB962C8B-B14F-4D97-AF65-F5344CB8AC3E}">
        <p14:creationId xmlns:p14="http://schemas.microsoft.com/office/powerpoint/2010/main" val="804972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4" descr="kilochart_900_"/>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23163" y="549275"/>
            <a:ext cx="16208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bar2_"/>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708275"/>
            <a:ext cx="9144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827088" y="620713"/>
            <a:ext cx="6781800" cy="2133600"/>
          </a:xfrm>
        </p:spPr>
        <p:txBody>
          <a:bodyPr/>
          <a:lstStyle>
            <a:lvl1pPr algn="ctr">
              <a:defRPr sz="4800">
                <a:latin typeface="Comic Sans MS" pitchFamily="66" charset="0"/>
              </a:defRPr>
            </a:lvl1pPr>
          </a:lstStyle>
          <a:p>
            <a:r>
              <a:rPr lang="zh-TW" altLang="en-US"/>
              <a:t>按一下以編輯母片標題樣式</a:t>
            </a:r>
          </a:p>
        </p:txBody>
      </p:sp>
      <p:sp>
        <p:nvSpPr>
          <p:cNvPr id="11268" name="Rectangle 4"/>
          <p:cNvSpPr>
            <a:spLocks noGrp="1" noChangeArrowheads="1"/>
          </p:cNvSpPr>
          <p:nvPr>
            <p:ph type="subTitle" idx="1"/>
          </p:nvPr>
        </p:nvSpPr>
        <p:spPr>
          <a:xfrm>
            <a:off x="849313" y="3049588"/>
            <a:ext cx="6248400" cy="2362200"/>
          </a:xfrm>
        </p:spPr>
        <p:txBody>
          <a:bodyPr/>
          <a:lstStyle>
            <a:lvl1pPr marL="0" indent="0" algn="ctr">
              <a:buFont typeface="Wingdings" pitchFamily="2" charset="2"/>
              <a:buNone/>
              <a:defRPr sz="3200">
                <a:solidFill>
                  <a:srgbClr val="336600"/>
                </a:solidFill>
                <a:latin typeface="Comic Sans MS" pitchFamily="66" charset="0"/>
              </a:defRPr>
            </a:lvl1pPr>
          </a:lstStyle>
          <a:p>
            <a:r>
              <a:rPr lang="zh-TW" altLang="en-US"/>
              <a:t>按一下以編輯母片副標題樣式</a:t>
            </a:r>
          </a:p>
        </p:txBody>
      </p:sp>
      <p:sp>
        <p:nvSpPr>
          <p:cNvPr id="6" name="Rectangle 6">
            <a:extLst>
              <a:ext uri="{FF2B5EF4-FFF2-40B4-BE49-F238E27FC236}">
                <a16:creationId xmlns:a16="http://schemas.microsoft.com/office/drawing/2014/main" id="{2F397E1E-B443-2741-AD2A-59D1EB668BCA}"/>
              </a:ext>
            </a:extLst>
          </p:cNvPr>
          <p:cNvSpPr>
            <a:spLocks noGrp="1" noChangeArrowheads="1"/>
          </p:cNvSpPr>
          <p:nvPr>
            <p:ph type="ftr" sz="quarter" idx="10"/>
          </p:nvPr>
        </p:nvSpPr>
        <p:spPr>
          <a:xfrm>
            <a:off x="2124075" y="6165850"/>
            <a:ext cx="4679950" cy="692150"/>
          </a:xfrm>
        </p:spPr>
        <p:txBody>
          <a:bodyPr/>
          <a:lstStyle>
            <a:lvl1pPr>
              <a:defRPr b="0" i="1">
                <a:effectLst/>
                <a:latin typeface="Times New Roman" pitchFamily="18" charset="0"/>
              </a:defRPr>
            </a:lvl1pPr>
          </a:lstStyle>
          <a:p>
            <a:pPr>
              <a:defRPr/>
            </a:pPr>
            <a:r>
              <a:rPr lang="pl-PL" altLang="zh-TW"/>
              <a:t>DC &amp; CV Lab. CSIE NTU</a:t>
            </a:r>
            <a:endParaRPr lang="en-US" altLang="zh-TW"/>
          </a:p>
        </p:txBody>
      </p:sp>
    </p:spTree>
    <p:extLst>
      <p:ext uri="{BB962C8B-B14F-4D97-AF65-F5344CB8AC3E}">
        <p14:creationId xmlns:p14="http://schemas.microsoft.com/office/powerpoint/2010/main" val="104769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C42CB27A-94BB-A844-A742-D8990556669E}"/>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4140729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29450" y="333375"/>
            <a:ext cx="2114550" cy="61198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4213" y="333375"/>
            <a:ext cx="6192837" cy="61198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43F0F5C3-A3F0-D24C-8CBE-DE16A0CA6845}"/>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031417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1742B766-172A-AB42-8052-5A58FDAEFCD0}"/>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24215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頁尾版面配置區 3">
            <a:extLst>
              <a:ext uri="{FF2B5EF4-FFF2-40B4-BE49-F238E27FC236}">
                <a16:creationId xmlns:a16="http://schemas.microsoft.com/office/drawing/2014/main" id="{F81859FE-E454-FA4A-8BB4-322DCDE1EBCD}"/>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093303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4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5213" y="2041525"/>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a:extLst>
              <a:ext uri="{FF2B5EF4-FFF2-40B4-BE49-F238E27FC236}">
                <a16:creationId xmlns:a16="http://schemas.microsoft.com/office/drawing/2014/main" id="{8079BAC8-04A4-8647-A804-08996ABE6FCF}"/>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438517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頁尾版面配置區 6">
            <a:extLst>
              <a:ext uri="{FF2B5EF4-FFF2-40B4-BE49-F238E27FC236}">
                <a16:creationId xmlns:a16="http://schemas.microsoft.com/office/drawing/2014/main" id="{9B21DEED-87EA-9D4E-906C-DB2F11890A44}"/>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955394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頁尾版面配置區 2">
            <a:extLst>
              <a:ext uri="{FF2B5EF4-FFF2-40B4-BE49-F238E27FC236}">
                <a16:creationId xmlns:a16="http://schemas.microsoft.com/office/drawing/2014/main" id="{02A6F23A-6AD2-5643-B6BA-859D7F9C4C5F}"/>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150766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B0176982-D022-804A-BFD0-FE42D55288D1}"/>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041622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54177EC6-BB1A-B643-B46C-DDE85E85AF89}"/>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7559588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5000BEC2-28E1-7B41-A080-53591E04E9AF}"/>
              </a:ext>
            </a:extLst>
          </p:cNvPr>
          <p:cNvSpPr>
            <a:spLocks noGrp="1"/>
          </p:cNvSpPr>
          <p:nvPr>
            <p:ph type="ftr" sz="quarter" idx="10"/>
          </p:nvPr>
        </p:nvSpPr>
        <p:spPr/>
        <p:txBody>
          <a:bodyPr/>
          <a:lstStyle>
            <a:lvl1pPr>
              <a:defRPr b="0">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748134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0" name="Picture 40" descr="color_wheel"/>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60350"/>
            <a:ext cx="165576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42988" y="333375"/>
            <a:ext cx="8101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28" name="Rectangle 4"/>
          <p:cNvSpPr>
            <a:spLocks noGrp="1" noChangeArrowheads="1"/>
          </p:cNvSpPr>
          <p:nvPr>
            <p:ph type="body" idx="1"/>
          </p:nvPr>
        </p:nvSpPr>
        <p:spPr bwMode="auto">
          <a:xfrm>
            <a:off x="684213" y="2041525"/>
            <a:ext cx="82296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46" name="Rectangle 6">
            <a:extLst>
              <a:ext uri="{FF2B5EF4-FFF2-40B4-BE49-F238E27FC236}">
                <a16:creationId xmlns:a16="http://schemas.microsoft.com/office/drawing/2014/main" id="{074A85E9-8E16-1045-A3B9-A0E08475C148}"/>
              </a:ext>
            </a:extLst>
          </p:cNvPr>
          <p:cNvSpPr>
            <a:spLocks noGrp="1" noChangeArrowheads="1"/>
          </p:cNvSpPr>
          <p:nvPr>
            <p:ph type="ftr" sz="quarter" idx="3"/>
          </p:nvPr>
        </p:nvSpPr>
        <p:spPr bwMode="auto">
          <a:xfrm>
            <a:off x="3116263" y="65008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1">
                <a:effectLst>
                  <a:outerShdw blurRad="38100" dist="38100" dir="2700000" algn="tl">
                    <a:srgbClr val="C0C0C0"/>
                  </a:outerShdw>
                </a:effectLst>
                <a:latin typeface="Times New Roman" pitchFamily="18" charset="0"/>
                <a:ea typeface="新細明體" panose="02020500000000000000" pitchFamily="18" charset="-120"/>
              </a:defRPr>
            </a:lvl1pPr>
          </a:lstStyle>
          <a:p>
            <a:pPr>
              <a:defRPr/>
            </a:pPr>
            <a:r>
              <a:rPr lang="en-US" altLang="zh-TW"/>
              <a:t>DC &amp; CV Lab.</a:t>
            </a:r>
          </a:p>
          <a:p>
            <a:pPr>
              <a:defRPr/>
            </a:pPr>
            <a:r>
              <a:rPr lang="en-US" altLang="zh-TW"/>
              <a:t>CSIE NTU</a:t>
            </a:r>
          </a:p>
        </p:txBody>
      </p:sp>
      <p:sp>
        <p:nvSpPr>
          <p:cNvPr id="1030" name="Line 43"/>
          <p:cNvSpPr>
            <a:spLocks noChangeShapeType="1"/>
          </p:cNvSpPr>
          <p:nvPr userDrawn="1"/>
        </p:nvSpPr>
        <p:spPr bwMode="auto">
          <a:xfrm>
            <a:off x="971550" y="1844675"/>
            <a:ext cx="766762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Tree>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280"/>
                                        </p:tgtEl>
                                        <p:attrNameLst>
                                          <p:attrName>style.visibility</p:attrName>
                                        </p:attrNameLst>
                                      </p:cBhvr>
                                      <p:to>
                                        <p:strVal val="visible"/>
                                      </p:to>
                                    </p:set>
                                    <p:anim calcmode="lin" valueType="num">
                                      <p:cBhvr additive="base">
                                        <p:cTn id="7" dur="500" fill="hold"/>
                                        <p:tgtEl>
                                          <p:spTgt spid="10280"/>
                                        </p:tgtEl>
                                        <p:attrNameLst>
                                          <p:attrName>ppt_x</p:attrName>
                                        </p:attrNameLst>
                                      </p:cBhvr>
                                      <p:tavLst>
                                        <p:tav tm="0">
                                          <p:val>
                                            <p:strVal val="1+#ppt_w/2"/>
                                          </p:val>
                                        </p:tav>
                                        <p:tav tm="100000">
                                          <p:val>
                                            <p:strVal val="#ppt_x"/>
                                          </p:val>
                                        </p:tav>
                                      </p:tavLst>
                                    </p:anim>
                                    <p:anim calcmode="lin" valueType="num">
                                      <p:cBhvr additive="base">
                                        <p:cTn id="8" dur="500" fill="hold"/>
                                        <p:tgtEl>
                                          <p:spTgt spid="102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8" presetClass="emph" presetSubtype="0" fill="hold" nodeType="afterEffect">
                                  <p:stCondLst>
                                    <p:cond delay="0"/>
                                  </p:stCondLst>
                                  <p:childTnLst>
                                    <p:animRot by="21600000">
                                      <p:cBhvr>
                                        <p:cTn id="11" dur="2000" fill="hold"/>
                                        <p:tgtEl>
                                          <p:spTgt spid="102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200" algn="l" rtl="0" fontAlgn="base">
        <a:spcBef>
          <a:spcPct val="0"/>
        </a:spcBef>
        <a:spcAft>
          <a:spcPct val="0"/>
        </a:spcAft>
        <a:defRPr kumimoji="1" sz="3900" b="1">
          <a:solidFill>
            <a:schemeClr val="tx2"/>
          </a:solidFill>
          <a:latin typeface="Arial" charset="0"/>
          <a:ea typeface="新細明體" pitchFamily="18" charset="-120"/>
        </a:defRPr>
      </a:lvl6pPr>
      <a:lvl7pPr marL="914400" algn="l" rtl="0" fontAlgn="base">
        <a:spcBef>
          <a:spcPct val="0"/>
        </a:spcBef>
        <a:spcAft>
          <a:spcPct val="0"/>
        </a:spcAft>
        <a:defRPr kumimoji="1" sz="3900" b="1">
          <a:solidFill>
            <a:schemeClr val="tx2"/>
          </a:solidFill>
          <a:latin typeface="Arial" charset="0"/>
          <a:ea typeface="新細明體" pitchFamily="18" charset="-120"/>
        </a:defRPr>
      </a:lvl7pPr>
      <a:lvl8pPr marL="1371600" algn="l" rtl="0" fontAlgn="base">
        <a:spcBef>
          <a:spcPct val="0"/>
        </a:spcBef>
        <a:spcAft>
          <a:spcPct val="0"/>
        </a:spcAft>
        <a:defRPr kumimoji="1" sz="3900" b="1">
          <a:solidFill>
            <a:schemeClr val="tx2"/>
          </a:solidFill>
          <a:latin typeface="Arial" charset="0"/>
          <a:ea typeface="新細明體" pitchFamily="18" charset="-120"/>
        </a:defRPr>
      </a:lvl8pPr>
      <a:lvl9pPr marL="1828800" algn="l" rtl="0" fontAlgn="base">
        <a:spcBef>
          <a:spcPct val="0"/>
        </a:spcBef>
        <a:spcAft>
          <a:spcPct val="0"/>
        </a:spcAft>
        <a:defRPr kumimoji="1" sz="3900" b="1">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lr>
          <a:schemeClr val="tx2"/>
        </a:buClr>
        <a:buSzPct val="70000"/>
        <a:buFont typeface="Wingdings" panose="05000000000000000000" pitchFamily="2"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anose="05000000000000000000" pitchFamily="2"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panose="05000000000000000000" pitchFamily="2"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panose="05000000000000000000" pitchFamily="2"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1052FD-0C72-448C-EA2F-066538C7904D}"/>
              </a:ext>
            </a:extLst>
          </p:cNvPr>
          <p:cNvSpPr>
            <a:spLocks noGrp="1"/>
          </p:cNvSpPr>
          <p:nvPr>
            <p:ph type="title"/>
          </p:nvPr>
        </p:nvSpPr>
        <p:spPr/>
        <p:txBody>
          <a:bodyPr/>
          <a:lstStyle/>
          <a:p>
            <a:r>
              <a:rPr lang="en-US" altLang="zh-TW" dirty="0"/>
              <a:t>Study Program</a:t>
            </a:r>
            <a:endParaRPr lang="zh-TW" altLang="en-US" dirty="0"/>
          </a:p>
        </p:txBody>
      </p:sp>
      <p:sp>
        <p:nvSpPr>
          <p:cNvPr id="3" name="內容版面配置區 2">
            <a:extLst>
              <a:ext uri="{FF2B5EF4-FFF2-40B4-BE49-F238E27FC236}">
                <a16:creationId xmlns:a16="http://schemas.microsoft.com/office/drawing/2014/main" id="{16ECD948-7CF7-6C73-56DF-91D0DEFF0F72}"/>
              </a:ext>
            </a:extLst>
          </p:cNvPr>
          <p:cNvSpPr>
            <a:spLocks noGrp="1"/>
          </p:cNvSpPr>
          <p:nvPr>
            <p:ph idx="1"/>
          </p:nvPr>
        </p:nvSpPr>
        <p:spPr/>
        <p:txBody>
          <a:bodyPr/>
          <a:lstStyle/>
          <a:p>
            <a:r>
              <a:rPr lang="en-US" altLang="zh-TW" sz="3200" b="1" i="0" u="none" strike="noStrike" baseline="0" dirty="0">
                <a:solidFill>
                  <a:srgbClr val="000000"/>
                </a:solidFill>
                <a:latin typeface="Charis SIL"/>
              </a:rPr>
              <a:t>Reducing obstructive sleep apnea after OGS surgery by evaluating the cephalometric parameters : single medical center study</a:t>
            </a:r>
          </a:p>
          <a:p>
            <a:endParaRPr lang="en-US" altLang="zh-TW" sz="3200" b="1" dirty="0">
              <a:solidFill>
                <a:srgbClr val="000000"/>
              </a:solidFill>
              <a:latin typeface="Charis SIL"/>
            </a:endParaRPr>
          </a:p>
          <a:p>
            <a:pPr eaLnBrk="1" hangingPunct="1">
              <a:spcBef>
                <a:spcPts val="600"/>
              </a:spcBef>
            </a:pPr>
            <a:r>
              <a:rPr lang="en-US" altLang="zh-CN" sz="3200" b="1" dirty="0">
                <a:latin typeface="+mj-lt"/>
                <a:ea typeface="標楷體" panose="03000509000000000000" pitchFamily="65" charset="-120"/>
                <a:cs typeface="Times New Roman" panose="02020603050405020304" pitchFamily="18" charset="0"/>
              </a:rPr>
              <a:t>Professor:</a:t>
            </a:r>
            <a:r>
              <a:rPr lang="zh-TW" altLang="en-US" sz="3200" b="1" dirty="0">
                <a:latin typeface="+mj-lt"/>
                <a:ea typeface="標楷體" panose="03000509000000000000" pitchFamily="65" charset="-120"/>
                <a:cs typeface="Times New Roman" panose="02020603050405020304" pitchFamily="18" charset="0"/>
              </a:rPr>
              <a:t> </a:t>
            </a:r>
            <a:r>
              <a:rPr lang="en-US" altLang="zh-TW" sz="3200" b="1" dirty="0" err="1">
                <a:latin typeface="+mj-lt"/>
                <a:ea typeface="標楷體" panose="03000509000000000000" pitchFamily="65" charset="-120"/>
                <a:cs typeface="Times New Roman" panose="02020603050405020304" pitchFamily="18" charset="0"/>
              </a:rPr>
              <a:t>Chiou</a:t>
            </a:r>
            <a:r>
              <a:rPr lang="en-US" altLang="zh-TW" sz="3200" b="1" dirty="0">
                <a:latin typeface="+mj-lt"/>
                <a:ea typeface="標楷體" panose="03000509000000000000" pitchFamily="65" charset="-120"/>
                <a:cs typeface="Times New Roman" panose="02020603050405020304" pitchFamily="18" charset="0"/>
              </a:rPr>
              <a:t>-Shann </a:t>
            </a:r>
            <a:r>
              <a:rPr lang="en-US" altLang="zh-TW" sz="3200" b="1" dirty="0" err="1">
                <a:latin typeface="+mj-lt"/>
                <a:ea typeface="標楷體" panose="03000509000000000000" pitchFamily="65" charset="-120"/>
                <a:cs typeface="Times New Roman" panose="02020603050405020304" pitchFamily="18" charset="0"/>
              </a:rPr>
              <a:t>Fuh</a:t>
            </a:r>
            <a:endParaRPr lang="en-US" altLang="zh-CN" sz="3200" b="1" dirty="0">
              <a:latin typeface="+mj-lt"/>
              <a:ea typeface="標楷體" panose="03000509000000000000" pitchFamily="65" charset="-120"/>
              <a:cs typeface="Times New Roman" panose="02020603050405020304" pitchFamily="18" charset="0"/>
            </a:endParaRPr>
          </a:p>
          <a:p>
            <a:pPr eaLnBrk="1" hangingPunct="1">
              <a:spcBef>
                <a:spcPts val="600"/>
              </a:spcBef>
            </a:pPr>
            <a:r>
              <a:rPr lang="en-US" altLang="zh-CN" sz="3200" b="1" dirty="0">
                <a:latin typeface="+mj-lt"/>
                <a:ea typeface="標楷體" panose="03000509000000000000" pitchFamily="65" charset="-120"/>
                <a:cs typeface="Times New Roman" panose="02020603050405020304" pitchFamily="18" charset="0"/>
              </a:rPr>
              <a:t>Presenter: Yao-Jen Chang</a:t>
            </a:r>
            <a:endParaRPr lang="zh-CN" altLang="en-US" sz="3200" b="1" dirty="0">
              <a:latin typeface="+mj-lt"/>
              <a:ea typeface="標楷體" panose="03000509000000000000" pitchFamily="65" charset="-120"/>
              <a:cs typeface="Times New Roman" panose="02020603050405020304" pitchFamily="18" charset="0"/>
            </a:endParaRPr>
          </a:p>
          <a:p>
            <a:pPr eaLnBrk="1" hangingPunct="1">
              <a:spcBef>
                <a:spcPts val="600"/>
              </a:spcBef>
            </a:pPr>
            <a:r>
              <a:rPr lang="en-US" altLang="zh-CN" sz="3200" b="1" dirty="0">
                <a:latin typeface="+mj-lt"/>
                <a:ea typeface="標楷體" panose="03000509000000000000" pitchFamily="65" charset="-120"/>
                <a:cs typeface="Times New Roman" panose="02020603050405020304" pitchFamily="18" charset="0"/>
              </a:rPr>
              <a:t>E-mail: D12922006@ntu.edu.tw</a:t>
            </a:r>
          </a:p>
          <a:p>
            <a:pPr eaLnBrk="1" hangingPunct="1">
              <a:spcBef>
                <a:spcPts val="600"/>
              </a:spcBef>
            </a:pPr>
            <a:r>
              <a:rPr lang="en-US" altLang="zh-CN" sz="3200" b="1" dirty="0">
                <a:latin typeface="+mj-lt"/>
                <a:ea typeface="標楷體" panose="03000509000000000000" pitchFamily="65" charset="-120"/>
                <a:cs typeface="Times New Roman" panose="02020603050405020304" pitchFamily="18" charset="0"/>
              </a:rPr>
              <a:t>Phone: 0935311269</a:t>
            </a:r>
          </a:p>
          <a:p>
            <a:endParaRPr lang="zh-TW" altLang="en-US" sz="3200" b="1" dirty="0"/>
          </a:p>
        </p:txBody>
      </p:sp>
      <p:sp>
        <p:nvSpPr>
          <p:cNvPr id="4" name="頁尾版面配置區 3">
            <a:extLst>
              <a:ext uri="{FF2B5EF4-FFF2-40B4-BE49-F238E27FC236}">
                <a16:creationId xmlns:a16="http://schemas.microsoft.com/office/drawing/2014/main" id="{D6198C52-FBA8-4F8A-89A2-AAEBF59B1153}"/>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366004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endParaRPr lang="zh-TW" altLang="en-US"/>
          </a:p>
        </p:txBody>
      </p:sp>
      <p:pic>
        <p:nvPicPr>
          <p:cNvPr id="6" name="內容版面配置區 5">
            <a:extLst>
              <a:ext uri="{FF2B5EF4-FFF2-40B4-BE49-F238E27FC236}">
                <a16:creationId xmlns:a16="http://schemas.microsoft.com/office/drawing/2014/main" id="{E965C4EB-EF8A-1B88-D7F9-0BFE461409BB}"/>
              </a:ext>
            </a:extLst>
          </p:cNvPr>
          <p:cNvPicPr>
            <a:picLocks noGrp="1" noChangeAspect="1"/>
          </p:cNvPicPr>
          <p:nvPr>
            <p:ph idx="1"/>
          </p:nvPr>
        </p:nvPicPr>
        <p:blipFill>
          <a:blip r:embed="rId2"/>
          <a:stretch>
            <a:fillRect/>
          </a:stretch>
        </p:blipFill>
        <p:spPr>
          <a:xfrm>
            <a:off x="1008907" y="1854122"/>
            <a:ext cx="7580209" cy="3691731"/>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
        <p:nvSpPr>
          <p:cNvPr id="8" name="文字方塊 7">
            <a:extLst>
              <a:ext uri="{FF2B5EF4-FFF2-40B4-BE49-F238E27FC236}">
                <a16:creationId xmlns:a16="http://schemas.microsoft.com/office/drawing/2014/main" id="{9FACC463-81DA-7691-8242-DFF01D3985EE}"/>
              </a:ext>
            </a:extLst>
          </p:cNvPr>
          <p:cNvSpPr txBox="1"/>
          <p:nvPr/>
        </p:nvSpPr>
        <p:spPr>
          <a:xfrm>
            <a:off x="514536" y="5733256"/>
            <a:ext cx="8568952" cy="646331"/>
          </a:xfrm>
          <a:prstGeom prst="rect">
            <a:avLst/>
          </a:prstGeom>
          <a:noFill/>
        </p:spPr>
        <p:txBody>
          <a:bodyPr wrap="square">
            <a:spAutoFit/>
          </a:bodyPr>
          <a:lstStyle/>
          <a:p>
            <a:r>
              <a:rPr lang="en-US" altLang="zh-TW" b="0" i="0" dirty="0">
                <a:solidFill>
                  <a:srgbClr val="343536"/>
                </a:solidFill>
                <a:effectLst/>
                <a:latin typeface="Arial" panose="020B0604020202020204" pitchFamily="34" charset="0"/>
              </a:rPr>
              <a:t>For any of the three indexes, a value 5 to 14.9 is considered mild, 15 to 29.9 is considered moderate, and 30 or greater is considered severe.</a:t>
            </a:r>
            <a:endParaRPr lang="zh-TW" altLang="en-US" dirty="0"/>
          </a:p>
        </p:txBody>
      </p:sp>
    </p:spTree>
    <p:extLst>
      <p:ext uri="{BB962C8B-B14F-4D97-AF65-F5344CB8AC3E}">
        <p14:creationId xmlns:p14="http://schemas.microsoft.com/office/powerpoint/2010/main" val="21205443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endParaRPr lang="zh-TW" altLang="en-US"/>
          </a:p>
        </p:txBody>
      </p:sp>
      <p:pic>
        <p:nvPicPr>
          <p:cNvPr id="6" name="內容版面配置區 5">
            <a:extLst>
              <a:ext uri="{FF2B5EF4-FFF2-40B4-BE49-F238E27FC236}">
                <a16:creationId xmlns:a16="http://schemas.microsoft.com/office/drawing/2014/main" id="{EFCD468A-8A39-47C6-2D17-C6506D0C7CF1}"/>
              </a:ext>
            </a:extLst>
          </p:cNvPr>
          <p:cNvPicPr>
            <a:picLocks noGrp="1" noChangeAspect="1"/>
          </p:cNvPicPr>
          <p:nvPr>
            <p:ph idx="1"/>
          </p:nvPr>
        </p:nvPicPr>
        <p:blipFill>
          <a:blip r:embed="rId2"/>
          <a:stretch>
            <a:fillRect/>
          </a:stretch>
        </p:blipFill>
        <p:spPr>
          <a:xfrm>
            <a:off x="1835696" y="188640"/>
            <a:ext cx="6245487" cy="6408712"/>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902839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Surgical Intervention</a:t>
            </a:r>
            <a:endParaRPr lang="zh-TW" altLang="en-US" dirty="0"/>
          </a:p>
        </p:txBody>
      </p:sp>
      <p:pic>
        <p:nvPicPr>
          <p:cNvPr id="6" name="內容版面配置區 5">
            <a:extLst>
              <a:ext uri="{FF2B5EF4-FFF2-40B4-BE49-F238E27FC236}">
                <a16:creationId xmlns:a16="http://schemas.microsoft.com/office/drawing/2014/main" id="{D37D73C2-59D8-CA74-535F-6AE109B172BD}"/>
              </a:ext>
            </a:extLst>
          </p:cNvPr>
          <p:cNvPicPr>
            <a:picLocks noGrp="1" noChangeAspect="1"/>
          </p:cNvPicPr>
          <p:nvPr>
            <p:ph idx="1"/>
          </p:nvPr>
        </p:nvPicPr>
        <p:blipFill>
          <a:blip r:embed="rId2"/>
          <a:stretch>
            <a:fillRect/>
          </a:stretch>
        </p:blipFill>
        <p:spPr>
          <a:xfrm>
            <a:off x="832564" y="2041525"/>
            <a:ext cx="7932898" cy="4411663"/>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4192571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Surgical Intervention</a:t>
            </a:r>
            <a:endParaRPr lang="zh-TW" altLang="en-US" dirty="0"/>
          </a:p>
        </p:txBody>
      </p:sp>
      <p:pic>
        <p:nvPicPr>
          <p:cNvPr id="6" name="內容版面配置區 5">
            <a:extLst>
              <a:ext uri="{FF2B5EF4-FFF2-40B4-BE49-F238E27FC236}">
                <a16:creationId xmlns:a16="http://schemas.microsoft.com/office/drawing/2014/main" id="{FA663122-49D4-F130-9812-EFEE8108F5D2}"/>
              </a:ext>
            </a:extLst>
          </p:cNvPr>
          <p:cNvPicPr>
            <a:picLocks noGrp="1" noChangeAspect="1"/>
          </p:cNvPicPr>
          <p:nvPr>
            <p:ph idx="1"/>
          </p:nvPr>
        </p:nvPicPr>
        <p:blipFill>
          <a:blip r:embed="rId2"/>
          <a:stretch>
            <a:fillRect/>
          </a:stretch>
        </p:blipFill>
        <p:spPr>
          <a:xfrm>
            <a:off x="1042988" y="1784073"/>
            <a:ext cx="7416824" cy="4607681"/>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455019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Orthognathic surgery</a:t>
            </a:r>
            <a:endParaRPr lang="zh-TW" altLang="en-US" dirty="0"/>
          </a:p>
        </p:txBody>
      </p:sp>
      <p:pic>
        <p:nvPicPr>
          <p:cNvPr id="5" name="Sleep Apnoea _ BiMax Advancement">
            <a:hlinkClick r:id="" action="ppaction://media"/>
            <a:extLst>
              <a:ext uri="{FF2B5EF4-FFF2-40B4-BE49-F238E27FC236}">
                <a16:creationId xmlns:a16="http://schemas.microsoft.com/office/drawing/2014/main" id="{0D7D3E8B-271F-CACB-E5E4-7CFF1C59BC8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77888" y="2041525"/>
            <a:ext cx="7842250" cy="4411663"/>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22999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2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a:xfrm>
            <a:off x="1042988" y="779589"/>
            <a:ext cx="8101012" cy="1295400"/>
          </a:xfrm>
        </p:spPr>
        <p:txBody>
          <a:bodyPr/>
          <a:lstStyle/>
          <a:p>
            <a:r>
              <a:rPr lang="en-US" altLang="zh-TW" dirty="0"/>
              <a:t>    Orthognathic surgery?</a:t>
            </a:r>
            <a:br>
              <a:rPr lang="en-US" altLang="zh-TW" dirty="0"/>
            </a:b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p:txBody>
          <a:bodyPr/>
          <a:lstStyle/>
          <a:p>
            <a:r>
              <a:rPr lang="en-US" altLang="zh-TW" dirty="0"/>
              <a:t>Surgery that helps align your upper jaw (maxilla) and lower jaw (mandible). If your jaws don’t line up, it can affect your bite and make it hard for you to eat and speak.</a:t>
            </a:r>
          </a:p>
          <a:p>
            <a:endParaRPr lang="en-US" altLang="zh-TW" dirty="0"/>
          </a:p>
        </p:txBody>
      </p:sp>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435680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a:xfrm>
            <a:off x="1763688" y="980728"/>
            <a:ext cx="8101012" cy="1295400"/>
          </a:xfrm>
        </p:spPr>
        <p:txBody>
          <a:bodyPr/>
          <a:lstStyle/>
          <a:p>
            <a:r>
              <a:rPr lang="en-US" altLang="zh-TW" b="1" i="0" dirty="0">
                <a:solidFill>
                  <a:srgbClr val="363636"/>
                </a:solidFill>
                <a:effectLst/>
                <a:latin typeface="__Roboto_2d2bf0"/>
              </a:rPr>
              <a:t>Jaw problems caused by injuries or medical conditions?</a:t>
            </a:r>
            <a:br>
              <a:rPr lang="en-US" altLang="zh-TW" b="1" i="0" dirty="0">
                <a:solidFill>
                  <a:srgbClr val="363636"/>
                </a:solidFill>
                <a:effectLst/>
                <a:latin typeface="__Roboto_2d2bf0"/>
              </a:rPr>
            </a:b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p:txBody>
          <a:bodyPr/>
          <a:lstStyle/>
          <a:p>
            <a:r>
              <a:rPr lang="en-US" altLang="zh-TW" sz="2400" dirty="0"/>
              <a:t>Facial fractures. The term jaw fracture can refer to your lower jaw (mandible) or your upper jaw (maxilla). </a:t>
            </a:r>
          </a:p>
          <a:p>
            <a:r>
              <a:rPr lang="en-US" altLang="zh-TW" sz="2400" dirty="0"/>
              <a:t>Cysts and tumors. </a:t>
            </a:r>
          </a:p>
          <a:p>
            <a:r>
              <a:rPr lang="en-US" altLang="zh-TW" sz="2400" dirty="0"/>
              <a:t>Obstructive sleep apnea (OSA).OSA is treated with jaw surgery called maxillomandibular advancement (MMA).</a:t>
            </a:r>
          </a:p>
          <a:p>
            <a:r>
              <a:rPr lang="en-US" altLang="zh-TW" sz="2400" dirty="0"/>
              <a:t>Temporal mandibular joint disorders (TMJ). </a:t>
            </a:r>
          </a:p>
          <a:p>
            <a:r>
              <a:rPr lang="en-US" altLang="zh-TW" sz="2400" dirty="0"/>
              <a:t>Growth disturbances. </a:t>
            </a:r>
            <a:endParaRPr lang="zh-TW" altLang="en-US" sz="2400" dirty="0"/>
          </a:p>
        </p:txBody>
      </p:sp>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985493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Surgery Simulation</a:t>
            </a:r>
            <a:endParaRPr lang="zh-TW" altLang="en-US" dirty="0"/>
          </a:p>
        </p:txBody>
      </p:sp>
      <p:pic>
        <p:nvPicPr>
          <p:cNvPr id="5" name="3D Virtual Surgical Planning  (ORTHOGNATHIC)">
            <a:hlinkClick r:id="" action="ppaction://media"/>
            <a:extLst>
              <a:ext uri="{FF2B5EF4-FFF2-40B4-BE49-F238E27FC236}">
                <a16:creationId xmlns:a16="http://schemas.microsoft.com/office/drawing/2014/main" id="{392CC8C5-0CBF-2215-4D28-40CF741EB9A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7888" y="2041525"/>
            <a:ext cx="7842250" cy="4411663"/>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884039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35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AI Face Reshaping</a:t>
            </a: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a:xfrm>
            <a:off x="395536" y="2064364"/>
            <a:ext cx="8229600" cy="4411663"/>
          </a:xfrm>
        </p:spPr>
        <p:txBody>
          <a:bodyPr/>
          <a:lstStyle/>
          <a:p>
            <a:r>
              <a:rPr lang="en-US" altLang="zh-TW" dirty="0"/>
              <a:t>https://www.perfectcorp.com/business/products/face-reshaping</a:t>
            </a:r>
            <a:endParaRPr lang="zh-TW" altLang="en-US" dirty="0"/>
          </a:p>
        </p:txBody>
      </p:sp>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424870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endParaRPr lang="zh-TW" altLang="en-US"/>
          </a:p>
        </p:txBody>
      </p:sp>
      <p:pic>
        <p:nvPicPr>
          <p:cNvPr id="6" name="內容版面配置區 5" descr="一張含有 文字, 卡通, 螢幕擷取畫面 的圖片&#10;&#10;自動產生的描述">
            <a:extLst>
              <a:ext uri="{FF2B5EF4-FFF2-40B4-BE49-F238E27FC236}">
                <a16:creationId xmlns:a16="http://schemas.microsoft.com/office/drawing/2014/main" id="{64D15735-71B4-A354-C39D-D48D227E68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6024" y="1858962"/>
            <a:ext cx="6596078" cy="4411663"/>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417602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Introduction</a:t>
            </a: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p:txBody>
          <a:bodyPr/>
          <a:lstStyle/>
          <a:p>
            <a:r>
              <a:rPr lang="en-US" altLang="zh-TW" dirty="0"/>
              <a:t>1. </a:t>
            </a:r>
            <a:r>
              <a:rPr lang="en-US" altLang="zh-TW" b="0" i="0" dirty="0">
                <a:effectLst/>
                <a:latin typeface="Arial" panose="020B0604020202020204" pitchFamily="34" charset="0"/>
              </a:rPr>
              <a:t>Obstructive Sleep Apnea</a:t>
            </a:r>
          </a:p>
          <a:p>
            <a:r>
              <a:rPr lang="en-US" altLang="zh-TW" dirty="0"/>
              <a:t>2. Orthognathic surgery </a:t>
            </a:r>
          </a:p>
          <a:p>
            <a:r>
              <a:rPr lang="en-US" altLang="zh-TW" dirty="0"/>
              <a:t>3. Cephalometric image</a:t>
            </a:r>
            <a:endParaRPr lang="zh-TW" altLang="en-US" dirty="0"/>
          </a:p>
        </p:txBody>
      </p:sp>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610667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OGS for angel class III</a:t>
            </a:r>
            <a:endParaRPr lang="zh-TW" altLang="en-US" dirty="0"/>
          </a:p>
        </p:txBody>
      </p:sp>
      <p:pic>
        <p:nvPicPr>
          <p:cNvPr id="5" name="Jaw surgery Case# 118_ Joan - Class III, Open bite, long face, maxillary hypoplasia">
            <a:hlinkClick r:id="" action="ppaction://media"/>
            <a:extLst>
              <a:ext uri="{FF2B5EF4-FFF2-40B4-BE49-F238E27FC236}">
                <a16:creationId xmlns:a16="http://schemas.microsoft.com/office/drawing/2014/main" id="{18B2158F-E295-C497-D2C9-60305DF1A5F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7888" y="2041525"/>
            <a:ext cx="7842250" cy="4411663"/>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63075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a:xfrm>
            <a:off x="2238373" y="332656"/>
            <a:ext cx="8101012" cy="530696"/>
          </a:xfrm>
        </p:spPr>
        <p:txBody>
          <a:bodyPr/>
          <a:lstStyle/>
          <a:p>
            <a:r>
              <a:rPr lang="en-US" altLang="zh-TW" sz="4000" b="1" i="0" u="none" strike="noStrike" baseline="0" dirty="0">
                <a:solidFill>
                  <a:srgbClr val="000000"/>
                </a:solidFill>
                <a:latin typeface="Charis SIL"/>
              </a:rPr>
              <a:t>Lateral cephalography</a:t>
            </a:r>
            <a:endParaRPr lang="zh-TW" altLang="en-US" sz="4000" dirty="0"/>
          </a:p>
        </p:txBody>
      </p:sp>
      <p:pic>
        <p:nvPicPr>
          <p:cNvPr id="6" name="內容版面配置區 5">
            <a:extLst>
              <a:ext uri="{FF2B5EF4-FFF2-40B4-BE49-F238E27FC236}">
                <a16:creationId xmlns:a16="http://schemas.microsoft.com/office/drawing/2014/main" id="{204575DB-4896-1D3C-CBF7-E121194F5C08}"/>
              </a:ext>
            </a:extLst>
          </p:cNvPr>
          <p:cNvPicPr>
            <a:picLocks noGrp="1" noChangeAspect="1"/>
          </p:cNvPicPr>
          <p:nvPr>
            <p:ph idx="1"/>
          </p:nvPr>
        </p:nvPicPr>
        <p:blipFill>
          <a:blip r:embed="rId2"/>
          <a:stretch>
            <a:fillRect/>
          </a:stretch>
        </p:blipFill>
        <p:spPr>
          <a:xfrm>
            <a:off x="2208374" y="1268760"/>
            <a:ext cx="5315954" cy="5558662"/>
          </a:xfrm>
        </p:spPr>
      </p:pic>
    </p:spTree>
    <p:extLst>
      <p:ext uri="{BB962C8B-B14F-4D97-AF65-F5344CB8AC3E}">
        <p14:creationId xmlns:p14="http://schemas.microsoft.com/office/powerpoint/2010/main" val="745441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1BA3C8-B570-D735-7FC3-8CC58DFA870C}"/>
              </a:ext>
            </a:extLst>
          </p:cNvPr>
          <p:cNvSpPr>
            <a:spLocks noGrp="1"/>
          </p:cNvSpPr>
          <p:nvPr>
            <p:ph type="title"/>
          </p:nvPr>
        </p:nvSpPr>
        <p:spPr/>
        <p:txBody>
          <a:bodyPr/>
          <a:lstStyle/>
          <a:p>
            <a:r>
              <a:rPr lang="zh-TW" altLang="en-US" dirty="0"/>
              <a:t> </a:t>
            </a:r>
          </a:p>
        </p:txBody>
      </p:sp>
      <p:pic>
        <p:nvPicPr>
          <p:cNvPr id="6" name="內容版面配置區 5" descr="一張含有 X 光影像, 醫學影像, 放射學, 醫療 的圖片&#10;&#10;自動產生的描述">
            <a:extLst>
              <a:ext uri="{FF2B5EF4-FFF2-40B4-BE49-F238E27FC236}">
                <a16:creationId xmlns:a16="http://schemas.microsoft.com/office/drawing/2014/main" id="{C867B236-D496-CA1D-0E72-65C244366F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3114" y="116632"/>
            <a:ext cx="7290202" cy="6741368"/>
          </a:xfrm>
        </p:spPr>
      </p:pic>
    </p:spTree>
    <p:extLst>
      <p:ext uri="{BB962C8B-B14F-4D97-AF65-F5344CB8AC3E}">
        <p14:creationId xmlns:p14="http://schemas.microsoft.com/office/powerpoint/2010/main" val="1085056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7B72B2-7C3A-86A2-D65F-50E5CB725384}"/>
              </a:ext>
            </a:extLst>
          </p:cNvPr>
          <p:cNvSpPr>
            <a:spLocks noGrp="1"/>
          </p:cNvSpPr>
          <p:nvPr>
            <p:ph type="title"/>
          </p:nvPr>
        </p:nvSpPr>
        <p:spPr/>
        <p:txBody>
          <a:bodyPr/>
          <a:lstStyle/>
          <a:p>
            <a:r>
              <a:rPr lang="en-US" altLang="zh-TW" dirty="0"/>
              <a:t> </a:t>
            </a:r>
            <a:endParaRPr lang="zh-TW" altLang="en-US" dirty="0"/>
          </a:p>
        </p:txBody>
      </p:sp>
      <p:pic>
        <p:nvPicPr>
          <p:cNvPr id="6" name="內容版面配置區 5" descr="一張含有 X 光影像, 醫學影像, 放射學, X 光照相術 的圖片&#10;&#10;自動產生的描述">
            <a:extLst>
              <a:ext uri="{FF2B5EF4-FFF2-40B4-BE49-F238E27FC236}">
                <a16:creationId xmlns:a16="http://schemas.microsoft.com/office/drawing/2014/main" id="{AAB48475-9DDD-5360-91FD-ADB3AFA76E8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91680" y="662433"/>
            <a:ext cx="7344816" cy="6195567"/>
          </a:xfrm>
        </p:spPr>
      </p:pic>
    </p:spTree>
    <p:extLst>
      <p:ext uri="{BB962C8B-B14F-4D97-AF65-F5344CB8AC3E}">
        <p14:creationId xmlns:p14="http://schemas.microsoft.com/office/powerpoint/2010/main" val="224147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Methods</a:t>
            </a: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p:txBody>
          <a:bodyPr/>
          <a:lstStyle/>
          <a:p>
            <a:r>
              <a:rPr lang="en-US" altLang="zh-TW" dirty="0"/>
              <a:t>Participants and study design</a:t>
            </a:r>
          </a:p>
          <a:p>
            <a:r>
              <a:rPr lang="en-US" altLang="zh-TW" dirty="0"/>
              <a:t>Retrospective study was conducted in the Sleep Disorder Department of Shin Kong Hospital, from March 2018 to 2023</a:t>
            </a:r>
          </a:p>
          <a:p>
            <a:r>
              <a:rPr lang="en-US" altLang="zh-TW" dirty="0"/>
              <a:t>The test group consisted of 30 participants with OSA diagnoses based on overnight polysomnography</a:t>
            </a:r>
          </a:p>
          <a:p>
            <a:endParaRPr lang="en-US" altLang="zh-TW" dirty="0"/>
          </a:p>
        </p:txBody>
      </p:sp>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153955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Methods</a:t>
            </a: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p:txBody>
          <a:bodyPr/>
          <a:lstStyle/>
          <a:p>
            <a:r>
              <a:rPr lang="en-US" altLang="zh-TW" dirty="0"/>
              <a:t>Inclusion criteria </a:t>
            </a:r>
          </a:p>
          <a:p>
            <a:pPr lvl="1"/>
            <a:r>
              <a:rPr lang="en-US" altLang="zh-TW" dirty="0"/>
              <a:t>Patients with OSA were as follows:</a:t>
            </a:r>
          </a:p>
          <a:p>
            <a:pPr lvl="1"/>
            <a:r>
              <a:rPr lang="en-US" altLang="zh-TW" dirty="0"/>
              <a:t>Asian patients aged 18–80 years</a:t>
            </a:r>
          </a:p>
          <a:p>
            <a:pPr lvl="1"/>
            <a:r>
              <a:rPr lang="en-US" altLang="zh-TW" dirty="0"/>
              <a:t>Apnea-Hypopnea Index (AHI) ≥15 events per hour (Moderate)</a:t>
            </a:r>
          </a:p>
          <a:p>
            <a:pPr lvl="1"/>
            <a:r>
              <a:rPr lang="en-US" altLang="zh-TW" dirty="0"/>
              <a:t>The willingness of the patients to participate</a:t>
            </a:r>
            <a:endParaRPr lang="zh-TW" altLang="en-US" dirty="0"/>
          </a:p>
          <a:p>
            <a:endParaRPr lang="zh-TW" altLang="en-US" dirty="0"/>
          </a:p>
        </p:txBody>
      </p:sp>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946629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a:t>
            </a: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a:xfrm>
            <a:off x="395536" y="1988840"/>
            <a:ext cx="8496944" cy="4411663"/>
          </a:xfrm>
        </p:spPr>
        <p:txBody>
          <a:bodyPr/>
          <a:lstStyle/>
          <a:p>
            <a:r>
              <a:rPr lang="en-US" altLang="zh-TW" sz="2800" dirty="0"/>
              <a:t>Exclusion criteria:</a:t>
            </a:r>
            <a:endParaRPr lang="en-US" altLang="zh-TW" sz="2800" b="0" i="0" u="none" strike="noStrike" baseline="0" dirty="0">
              <a:solidFill>
                <a:srgbClr val="000000"/>
              </a:solidFill>
              <a:latin typeface="Charis SIL"/>
            </a:endParaRPr>
          </a:p>
          <a:p>
            <a:pPr lvl="1"/>
            <a:r>
              <a:rPr lang="en-US" altLang="zh-TW" sz="2800" b="0" i="0" u="none" strike="noStrike" baseline="0" dirty="0">
                <a:solidFill>
                  <a:srgbClr val="000000"/>
                </a:solidFill>
                <a:latin typeface="Charis SIL"/>
              </a:rPr>
              <a:t>Body mass index (BMI) ≥30</a:t>
            </a:r>
          </a:p>
          <a:p>
            <a:pPr lvl="1"/>
            <a:r>
              <a:rPr lang="en-US" altLang="zh-TW" sz="2800" b="0" i="0" u="none" strike="noStrike" baseline="0" dirty="0">
                <a:solidFill>
                  <a:srgbClr val="000000"/>
                </a:solidFill>
                <a:latin typeface="Charis SIL"/>
              </a:rPr>
              <a:t>Prominent nasal or septal deviation</a:t>
            </a:r>
          </a:p>
          <a:p>
            <a:pPr lvl="1"/>
            <a:r>
              <a:rPr lang="en-US" altLang="zh-TW" sz="2800" b="0" i="0" u="none" strike="noStrike" baseline="0" dirty="0">
                <a:solidFill>
                  <a:srgbClr val="000000"/>
                </a:solidFill>
                <a:latin typeface="Charis SIL"/>
              </a:rPr>
              <a:t>Maxillofacial deformities</a:t>
            </a:r>
          </a:p>
          <a:p>
            <a:pPr lvl="1"/>
            <a:r>
              <a:rPr lang="en-US" altLang="zh-TW" sz="2800" b="0" i="0" u="none" strike="noStrike" baseline="0" dirty="0">
                <a:solidFill>
                  <a:srgbClr val="000000"/>
                </a:solidFill>
                <a:latin typeface="Charis SIL"/>
              </a:rPr>
              <a:t>Severe teeth malocclusion</a:t>
            </a:r>
          </a:p>
          <a:p>
            <a:pPr lvl="1"/>
            <a:r>
              <a:rPr lang="en-US" altLang="zh-TW" sz="2800" b="0" i="0" u="none" strike="noStrike" baseline="0" dirty="0" err="1">
                <a:solidFill>
                  <a:srgbClr val="000000"/>
                </a:solidFill>
                <a:latin typeface="Charis SIL"/>
              </a:rPr>
              <a:t>Adenotonsillar</a:t>
            </a:r>
            <a:r>
              <a:rPr lang="en-US" altLang="zh-TW" sz="2800" b="0" i="0" u="none" strike="noStrike" baseline="0" dirty="0">
                <a:solidFill>
                  <a:srgbClr val="000000"/>
                </a:solidFill>
                <a:latin typeface="Charis SIL"/>
              </a:rPr>
              <a:t> enlargement (Brodsky grade III and IV)</a:t>
            </a:r>
            <a:endParaRPr lang="zh-TW" altLang="en-US" sz="2800" dirty="0"/>
          </a:p>
        </p:txBody>
      </p:sp>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036764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a:t>
            </a:r>
            <a:endParaRPr lang="zh-TW" altLang="en-US" dirty="0"/>
          </a:p>
        </p:txBody>
      </p:sp>
      <p:sp>
        <p:nvSpPr>
          <p:cNvPr id="7" name="內容版面配置區 6">
            <a:extLst>
              <a:ext uri="{FF2B5EF4-FFF2-40B4-BE49-F238E27FC236}">
                <a16:creationId xmlns:a16="http://schemas.microsoft.com/office/drawing/2014/main" id="{C32714FC-CE16-D1C0-DC0B-9A13CD254F8F}"/>
              </a:ext>
            </a:extLst>
          </p:cNvPr>
          <p:cNvSpPr>
            <a:spLocks noGrp="1"/>
          </p:cNvSpPr>
          <p:nvPr>
            <p:ph idx="1"/>
          </p:nvPr>
        </p:nvSpPr>
        <p:spPr/>
        <p:txBody>
          <a:bodyPr/>
          <a:lstStyle/>
          <a:p>
            <a:r>
              <a:rPr lang="en-US" altLang="zh-TW" sz="2400" b="1" i="0" u="none" strike="noStrike" baseline="0" dirty="0">
                <a:solidFill>
                  <a:srgbClr val="000000"/>
                </a:solidFill>
                <a:latin typeface="Charis SIL"/>
              </a:rPr>
              <a:t>TL</a:t>
            </a:r>
            <a:r>
              <a:rPr lang="en-US" altLang="zh-TW" sz="2400" b="0" i="0" u="none" strike="noStrike" baseline="0" dirty="0">
                <a:solidFill>
                  <a:srgbClr val="000000"/>
                </a:solidFill>
                <a:latin typeface="Charis SIL"/>
              </a:rPr>
              <a:t>, tongue length; </a:t>
            </a:r>
            <a:r>
              <a:rPr lang="en-US" altLang="zh-TW" sz="2400" b="1" i="0" u="none" strike="noStrike" baseline="0" dirty="0">
                <a:solidFill>
                  <a:srgbClr val="000000"/>
                </a:solidFill>
                <a:latin typeface="Charis SIL"/>
              </a:rPr>
              <a:t>H-PH</a:t>
            </a:r>
            <a:r>
              <a:rPr lang="en-US" altLang="zh-TW" sz="2400" b="0" i="0" u="none" strike="noStrike" baseline="0" dirty="0">
                <a:solidFill>
                  <a:srgbClr val="000000"/>
                </a:solidFill>
                <a:latin typeface="Charis SIL"/>
              </a:rPr>
              <a:t>, the distance between the hyoid bone and the posterior pharyngeal wall; </a:t>
            </a:r>
            <a:r>
              <a:rPr lang="en-US" altLang="zh-TW" sz="2400" b="1" i="0" u="none" strike="noStrike" baseline="0" dirty="0">
                <a:solidFill>
                  <a:srgbClr val="000000"/>
                </a:solidFill>
                <a:latin typeface="Charis SIL"/>
              </a:rPr>
              <a:t>H-PNS</a:t>
            </a:r>
            <a:r>
              <a:rPr lang="en-US" altLang="zh-TW" sz="2400" b="0" i="0" u="none" strike="noStrike" baseline="0" dirty="0">
                <a:solidFill>
                  <a:srgbClr val="000000"/>
                </a:solidFill>
                <a:latin typeface="Charis SIL"/>
              </a:rPr>
              <a:t>, the distance between the hyoid bone and the posterior nasal spine; </a:t>
            </a:r>
            <a:r>
              <a:rPr lang="en-US" altLang="zh-TW" sz="2400" b="1" i="0" u="none" strike="noStrike" baseline="0" dirty="0">
                <a:solidFill>
                  <a:srgbClr val="000000"/>
                </a:solidFill>
                <a:latin typeface="Charis SIL"/>
              </a:rPr>
              <a:t>H-MP</a:t>
            </a:r>
            <a:r>
              <a:rPr lang="en-US" altLang="zh-TW" sz="2400" b="0" i="0" u="none" strike="noStrike" baseline="0" dirty="0">
                <a:solidFill>
                  <a:srgbClr val="000000"/>
                </a:solidFill>
                <a:latin typeface="Charis SIL"/>
              </a:rPr>
              <a:t>, the distance between the hyoid bone and the mandibular plane; </a:t>
            </a:r>
            <a:r>
              <a:rPr lang="en-US" altLang="zh-TW" sz="2400" b="1" i="0" u="none" strike="noStrike" baseline="0" dirty="0">
                <a:solidFill>
                  <a:srgbClr val="000000"/>
                </a:solidFill>
                <a:latin typeface="Charis SIL"/>
              </a:rPr>
              <a:t>SPAS</a:t>
            </a:r>
            <a:r>
              <a:rPr lang="en-US" altLang="zh-TW" sz="2400" b="0" i="0" u="none" strike="noStrike" baseline="0" dirty="0">
                <a:solidFill>
                  <a:srgbClr val="000000"/>
                </a:solidFill>
                <a:latin typeface="Charis SIL"/>
              </a:rPr>
              <a:t>, superior posterior airway space; </a:t>
            </a:r>
            <a:r>
              <a:rPr lang="en-US" altLang="zh-TW" sz="2400" b="1" i="0" u="none" strike="noStrike" baseline="0" dirty="0">
                <a:solidFill>
                  <a:srgbClr val="000000"/>
                </a:solidFill>
                <a:latin typeface="Charis SIL"/>
              </a:rPr>
              <a:t>LPAS, </a:t>
            </a:r>
            <a:r>
              <a:rPr lang="en-US" altLang="zh-TW" sz="2400" b="0" i="0" u="none" strike="noStrike" baseline="0" dirty="0">
                <a:solidFill>
                  <a:srgbClr val="000000"/>
                </a:solidFill>
                <a:latin typeface="Charis SIL"/>
              </a:rPr>
              <a:t>lower posterior airway space; </a:t>
            </a:r>
            <a:r>
              <a:rPr lang="en-US" altLang="zh-TW" sz="2400" b="1" i="0" u="none" strike="noStrike" baseline="0" dirty="0">
                <a:solidFill>
                  <a:srgbClr val="000000"/>
                </a:solidFill>
                <a:latin typeface="Charis SIL"/>
              </a:rPr>
              <a:t>ML</a:t>
            </a:r>
            <a:r>
              <a:rPr lang="en-US" altLang="zh-TW" sz="2400" b="0" i="0" u="none" strike="noStrike" baseline="0" dirty="0">
                <a:solidFill>
                  <a:srgbClr val="000000"/>
                </a:solidFill>
                <a:latin typeface="Charis SIL"/>
              </a:rPr>
              <a:t>, mid-face length; </a:t>
            </a:r>
            <a:r>
              <a:rPr lang="en-US" altLang="zh-TW" sz="2400" b="1" i="0" u="none" strike="noStrike" baseline="0" dirty="0">
                <a:solidFill>
                  <a:srgbClr val="000000"/>
                </a:solidFill>
                <a:latin typeface="Charis SIL"/>
              </a:rPr>
              <a:t>RL</a:t>
            </a:r>
            <a:r>
              <a:rPr lang="en-US" altLang="zh-TW" sz="2400" b="0" i="0" u="none" strike="noStrike" baseline="0" dirty="0">
                <a:solidFill>
                  <a:srgbClr val="000000"/>
                </a:solidFill>
                <a:latin typeface="Charis SIL"/>
              </a:rPr>
              <a:t>, ramus length; </a:t>
            </a:r>
            <a:r>
              <a:rPr lang="en-US" altLang="zh-TW" sz="2400" b="1" i="0" u="none" strike="noStrike" baseline="0" dirty="0">
                <a:solidFill>
                  <a:srgbClr val="000000"/>
                </a:solidFill>
                <a:latin typeface="Charis SIL"/>
              </a:rPr>
              <a:t>SNA</a:t>
            </a:r>
            <a:r>
              <a:rPr lang="en-US" altLang="zh-TW" sz="2400" b="0" i="0" u="none" strike="noStrike" baseline="0" dirty="0">
                <a:solidFill>
                  <a:srgbClr val="000000"/>
                </a:solidFill>
                <a:latin typeface="Charis SIL"/>
              </a:rPr>
              <a:t>, the angle between </a:t>
            </a:r>
            <a:r>
              <a:rPr lang="en-US" altLang="zh-TW" sz="2400" b="0" i="0" u="none" strike="noStrike" baseline="0" dirty="0" err="1">
                <a:solidFill>
                  <a:srgbClr val="000000"/>
                </a:solidFill>
                <a:latin typeface="Charis SIL"/>
              </a:rPr>
              <a:t>sella</a:t>
            </a:r>
            <a:r>
              <a:rPr lang="en-US" altLang="zh-TW" sz="2400" b="0" i="0" u="none" strike="noStrike" baseline="0" dirty="0">
                <a:solidFill>
                  <a:srgbClr val="000000"/>
                </a:solidFill>
                <a:latin typeface="Charis SIL"/>
              </a:rPr>
              <a:t>, nasion, A point; </a:t>
            </a:r>
            <a:r>
              <a:rPr lang="en-US" altLang="zh-TW" sz="2400" b="1" i="0" u="none" strike="noStrike" baseline="0" dirty="0">
                <a:solidFill>
                  <a:srgbClr val="000000"/>
                </a:solidFill>
                <a:latin typeface="Charis SIL"/>
              </a:rPr>
              <a:t>SNB</a:t>
            </a:r>
            <a:r>
              <a:rPr lang="en-US" altLang="zh-TW" sz="2400" b="0" i="0" u="none" strike="noStrike" baseline="0" dirty="0">
                <a:solidFill>
                  <a:srgbClr val="000000"/>
                </a:solidFill>
                <a:latin typeface="Charis SIL"/>
              </a:rPr>
              <a:t>, the angle between </a:t>
            </a:r>
            <a:r>
              <a:rPr lang="en-US" altLang="zh-TW" sz="2400" b="0" i="0" u="none" strike="noStrike" baseline="0" dirty="0" err="1">
                <a:solidFill>
                  <a:srgbClr val="000000"/>
                </a:solidFill>
                <a:latin typeface="Charis SIL"/>
              </a:rPr>
              <a:t>sella</a:t>
            </a:r>
            <a:r>
              <a:rPr lang="en-US" altLang="zh-TW" sz="2400" b="0" i="0" u="none" strike="noStrike" baseline="0" dirty="0">
                <a:solidFill>
                  <a:srgbClr val="000000"/>
                </a:solidFill>
                <a:latin typeface="Charis SIL"/>
              </a:rPr>
              <a:t>, nasion, B point; </a:t>
            </a:r>
            <a:r>
              <a:rPr lang="en-US" altLang="zh-TW" sz="2400" b="1" i="0" u="none" strike="noStrike" baseline="0" dirty="0">
                <a:solidFill>
                  <a:srgbClr val="000000"/>
                </a:solidFill>
                <a:latin typeface="Charis SIL"/>
              </a:rPr>
              <a:t>ANB</a:t>
            </a:r>
            <a:r>
              <a:rPr lang="en-US" altLang="zh-TW" sz="2400" b="0" i="0" u="none" strike="noStrike" baseline="0" dirty="0">
                <a:solidFill>
                  <a:srgbClr val="000000"/>
                </a:solidFill>
                <a:latin typeface="Charis SIL"/>
              </a:rPr>
              <a:t>, the angle between A point, nasion, B point; </a:t>
            </a:r>
            <a:r>
              <a:rPr lang="en-US" altLang="zh-TW" sz="2400" b="1" i="0" u="none" strike="noStrike" baseline="0" dirty="0">
                <a:solidFill>
                  <a:srgbClr val="000000"/>
                </a:solidFill>
                <a:latin typeface="Charis SIL"/>
              </a:rPr>
              <a:t>MP</a:t>
            </a:r>
            <a:r>
              <a:rPr lang="en-US" altLang="zh-TW" sz="2400" b="0" i="0" u="none" strike="noStrike" baseline="0" dirty="0">
                <a:solidFill>
                  <a:srgbClr val="000000"/>
                </a:solidFill>
                <a:latin typeface="Charis SIL"/>
              </a:rPr>
              <a:t>, the angle between the mandibular plane and the line passing from the nasion to the </a:t>
            </a:r>
            <a:r>
              <a:rPr lang="en-US" altLang="zh-TW" sz="2400" b="0" i="0" u="none" strike="noStrike" baseline="0" dirty="0" err="1">
                <a:solidFill>
                  <a:srgbClr val="000000"/>
                </a:solidFill>
                <a:latin typeface="Charis SIL"/>
              </a:rPr>
              <a:t>sella</a:t>
            </a:r>
            <a:r>
              <a:rPr lang="en-US" altLang="zh-TW" sz="2400" b="0" i="0" u="none" strike="noStrike" baseline="0" dirty="0">
                <a:solidFill>
                  <a:srgbClr val="000000"/>
                </a:solidFill>
                <a:latin typeface="Charis SIL"/>
              </a:rPr>
              <a:t>; </a:t>
            </a:r>
            <a:r>
              <a:rPr lang="en-US" altLang="zh-TW" sz="2400" b="1" i="0" u="none" strike="noStrike" baseline="0" dirty="0">
                <a:solidFill>
                  <a:srgbClr val="000000"/>
                </a:solidFill>
                <a:latin typeface="Charis SIL"/>
              </a:rPr>
              <a:t>GA</a:t>
            </a:r>
            <a:r>
              <a:rPr lang="en-US" altLang="zh-TW" sz="2400" b="0" i="0" u="none" strike="noStrike" baseline="0" dirty="0">
                <a:solidFill>
                  <a:srgbClr val="000000"/>
                </a:solidFill>
                <a:latin typeface="Charis SIL"/>
              </a:rPr>
              <a:t>, gonial angle. </a:t>
            </a:r>
            <a:endParaRPr lang="zh-TW" altLang="en-US" sz="2400" dirty="0"/>
          </a:p>
        </p:txBody>
      </p:sp>
      <p:sp>
        <p:nvSpPr>
          <p:cNvPr id="8" name="標題 1">
            <a:extLst>
              <a:ext uri="{FF2B5EF4-FFF2-40B4-BE49-F238E27FC236}">
                <a16:creationId xmlns:a16="http://schemas.microsoft.com/office/drawing/2014/main" id="{5EF57F07-D1FF-8EDF-EC19-843F43390303}"/>
              </a:ext>
            </a:extLst>
          </p:cNvPr>
          <p:cNvSpPr txBox="1">
            <a:spLocks/>
          </p:cNvSpPr>
          <p:nvPr/>
        </p:nvSpPr>
        <p:spPr bwMode="auto">
          <a:xfrm>
            <a:off x="1907704" y="908720"/>
            <a:ext cx="8101012" cy="530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200" algn="l" rtl="0" fontAlgn="base">
              <a:spcBef>
                <a:spcPct val="0"/>
              </a:spcBef>
              <a:spcAft>
                <a:spcPct val="0"/>
              </a:spcAft>
              <a:defRPr kumimoji="1" sz="3900" b="1">
                <a:solidFill>
                  <a:schemeClr val="tx2"/>
                </a:solidFill>
                <a:latin typeface="Arial" charset="0"/>
                <a:ea typeface="新細明體" pitchFamily="18" charset="-120"/>
              </a:defRPr>
            </a:lvl6pPr>
            <a:lvl7pPr marL="914400" algn="l" rtl="0" fontAlgn="base">
              <a:spcBef>
                <a:spcPct val="0"/>
              </a:spcBef>
              <a:spcAft>
                <a:spcPct val="0"/>
              </a:spcAft>
              <a:defRPr kumimoji="1" sz="3900" b="1">
                <a:solidFill>
                  <a:schemeClr val="tx2"/>
                </a:solidFill>
                <a:latin typeface="Arial" charset="0"/>
                <a:ea typeface="新細明體" pitchFamily="18" charset="-120"/>
              </a:defRPr>
            </a:lvl7pPr>
            <a:lvl8pPr marL="1371600" algn="l" rtl="0" fontAlgn="base">
              <a:spcBef>
                <a:spcPct val="0"/>
              </a:spcBef>
              <a:spcAft>
                <a:spcPct val="0"/>
              </a:spcAft>
              <a:defRPr kumimoji="1" sz="3900" b="1">
                <a:solidFill>
                  <a:schemeClr val="tx2"/>
                </a:solidFill>
                <a:latin typeface="Arial" charset="0"/>
                <a:ea typeface="新細明體" pitchFamily="18" charset="-120"/>
              </a:defRPr>
            </a:lvl8pPr>
            <a:lvl9pPr marL="1828800" algn="l" rtl="0" fontAlgn="base">
              <a:spcBef>
                <a:spcPct val="0"/>
              </a:spcBef>
              <a:spcAft>
                <a:spcPct val="0"/>
              </a:spcAft>
              <a:defRPr kumimoji="1" sz="3900" b="1">
                <a:solidFill>
                  <a:schemeClr val="tx2"/>
                </a:solidFill>
                <a:latin typeface="Arial" charset="0"/>
                <a:ea typeface="新細明體" pitchFamily="18" charset="-120"/>
              </a:defRPr>
            </a:lvl9pPr>
          </a:lstStyle>
          <a:p>
            <a:r>
              <a:rPr lang="en-US" altLang="zh-TW" sz="4000" kern="0" dirty="0">
                <a:solidFill>
                  <a:srgbClr val="000000"/>
                </a:solidFill>
                <a:latin typeface="Charis SIL"/>
              </a:rPr>
              <a:t>Cephalometric landmarks </a:t>
            </a:r>
            <a:endParaRPr lang="zh-TW" altLang="en-US" sz="4000" kern="0" dirty="0"/>
          </a:p>
        </p:txBody>
      </p:sp>
    </p:spTree>
    <p:extLst>
      <p:ext uri="{BB962C8B-B14F-4D97-AF65-F5344CB8AC3E}">
        <p14:creationId xmlns:p14="http://schemas.microsoft.com/office/powerpoint/2010/main" val="283920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Results</a:t>
            </a: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a:xfrm>
            <a:off x="683568" y="1628775"/>
            <a:ext cx="8229600" cy="4411663"/>
          </a:xfrm>
        </p:spPr>
        <p:txBody>
          <a:bodyPr/>
          <a:lstStyle/>
          <a:p>
            <a:pPr algn="l"/>
            <a:endParaRPr lang="zh-TW" altLang="en-US" sz="1800" b="0" i="0" u="none" strike="noStrike" baseline="0" dirty="0">
              <a:solidFill>
                <a:srgbClr val="000000"/>
              </a:solidFill>
              <a:latin typeface="Charis SIL"/>
            </a:endParaRPr>
          </a:p>
          <a:p>
            <a:r>
              <a:rPr lang="en-US" altLang="zh-TW" sz="2800" b="0" i="0" u="none" strike="noStrike" baseline="0" dirty="0">
                <a:solidFill>
                  <a:srgbClr val="000000"/>
                </a:solidFill>
                <a:latin typeface="+mj-lt"/>
              </a:rPr>
              <a:t>Patients with OSA</a:t>
            </a:r>
          </a:p>
          <a:p>
            <a:pPr lvl="1"/>
            <a:r>
              <a:rPr lang="en-US" altLang="zh-TW" sz="2400" b="0" i="0" u="none" strike="noStrike" baseline="0" dirty="0">
                <a:solidFill>
                  <a:srgbClr val="000000"/>
                </a:solidFill>
                <a:latin typeface="+mj-lt"/>
              </a:rPr>
              <a:t>Mandibular ramus length was significantly bigger (p = 0.02), and mandibular plane made a greater angle with the line passing through the nasion and </a:t>
            </a:r>
            <a:r>
              <a:rPr lang="en-US" altLang="zh-TW" sz="2400" b="0" i="0" u="none" strike="noStrike" baseline="0" dirty="0" err="1">
                <a:solidFill>
                  <a:srgbClr val="000000"/>
                </a:solidFill>
                <a:latin typeface="+mj-lt"/>
              </a:rPr>
              <a:t>sella</a:t>
            </a:r>
            <a:r>
              <a:rPr lang="en-US" altLang="zh-TW" sz="2400" b="0" i="0" u="none" strike="noStrike" baseline="0" dirty="0">
                <a:solidFill>
                  <a:srgbClr val="000000"/>
                </a:solidFill>
                <a:latin typeface="+mj-lt"/>
              </a:rPr>
              <a:t> (p </a:t>
            </a:r>
            <a:r>
              <a:rPr lang="en-US" altLang="zh-TW" sz="2400" b="0" i="1" u="none" strike="noStrike" baseline="0" dirty="0">
                <a:solidFill>
                  <a:srgbClr val="000000"/>
                </a:solidFill>
                <a:latin typeface="+mj-lt"/>
              </a:rPr>
              <a:t>&lt; </a:t>
            </a:r>
            <a:r>
              <a:rPr lang="en-US" altLang="zh-TW" sz="2400" b="0" i="0" u="none" strike="noStrike" baseline="0" dirty="0">
                <a:solidFill>
                  <a:srgbClr val="000000"/>
                </a:solidFill>
                <a:latin typeface="+mj-lt"/>
              </a:rPr>
              <a:t>0.001). </a:t>
            </a:r>
          </a:p>
          <a:p>
            <a:pPr lvl="1"/>
            <a:r>
              <a:rPr lang="en-US" altLang="zh-TW" sz="2400" dirty="0">
                <a:solidFill>
                  <a:srgbClr val="000000"/>
                </a:solidFill>
                <a:latin typeface="+mj-lt"/>
              </a:rPr>
              <a:t>R</a:t>
            </a:r>
            <a:r>
              <a:rPr lang="en-US" altLang="zh-TW" sz="2400" b="0" i="0" u="none" strike="noStrike" baseline="0" dirty="0">
                <a:solidFill>
                  <a:srgbClr val="000000"/>
                </a:solidFill>
                <a:latin typeface="+mj-lt"/>
              </a:rPr>
              <a:t>etro-positioned mandible (p </a:t>
            </a:r>
            <a:r>
              <a:rPr lang="en-US" altLang="zh-TW" sz="2400" b="0" i="1" u="none" strike="noStrike" baseline="0" dirty="0">
                <a:solidFill>
                  <a:srgbClr val="000000"/>
                </a:solidFill>
                <a:latin typeface="+mj-lt"/>
              </a:rPr>
              <a:t>&lt; </a:t>
            </a:r>
            <a:r>
              <a:rPr lang="en-US" altLang="zh-TW" sz="2400" b="0" i="0" u="none" strike="noStrike" baseline="0" dirty="0">
                <a:solidFill>
                  <a:srgbClr val="000000"/>
                </a:solidFill>
                <a:latin typeface="+mj-lt"/>
              </a:rPr>
              <a:t>0.001) </a:t>
            </a:r>
          </a:p>
          <a:p>
            <a:pPr lvl="1"/>
            <a:r>
              <a:rPr lang="en-US" altLang="zh-TW" sz="2400" dirty="0">
                <a:solidFill>
                  <a:srgbClr val="000000"/>
                </a:solidFill>
                <a:latin typeface="+mj-lt"/>
              </a:rPr>
              <a:t>H</a:t>
            </a:r>
            <a:r>
              <a:rPr lang="en-US" altLang="zh-TW" sz="2400" b="0" i="0" u="none" strike="noStrike" baseline="0" dirty="0">
                <a:solidFill>
                  <a:srgbClr val="000000"/>
                </a:solidFill>
                <a:latin typeface="+mj-lt"/>
              </a:rPr>
              <a:t>yoid bone was placed inferiorly (p </a:t>
            </a:r>
            <a:r>
              <a:rPr lang="en-US" altLang="zh-TW" sz="2400" b="0" i="1" u="none" strike="noStrike" baseline="0" dirty="0">
                <a:solidFill>
                  <a:srgbClr val="000000"/>
                </a:solidFill>
                <a:latin typeface="+mj-lt"/>
              </a:rPr>
              <a:t>&lt; </a:t>
            </a:r>
            <a:r>
              <a:rPr lang="en-US" altLang="zh-TW" sz="2400" b="0" i="0" u="none" strike="noStrike" baseline="0" dirty="0">
                <a:solidFill>
                  <a:srgbClr val="000000"/>
                </a:solidFill>
                <a:latin typeface="+mj-lt"/>
              </a:rPr>
              <a:t>0.001)</a:t>
            </a:r>
          </a:p>
          <a:p>
            <a:pPr lvl="1"/>
            <a:r>
              <a:rPr lang="en-US" altLang="zh-TW" sz="2400" b="0" i="0" u="none" strike="noStrike" baseline="0" dirty="0">
                <a:solidFill>
                  <a:srgbClr val="000000"/>
                </a:solidFill>
                <a:latin typeface="+mj-lt"/>
              </a:rPr>
              <a:t>Elongated tongue (p </a:t>
            </a:r>
            <a:r>
              <a:rPr lang="en-US" altLang="zh-TW" sz="2400" b="0" i="1" u="none" strike="noStrike" baseline="0" dirty="0">
                <a:solidFill>
                  <a:srgbClr val="000000"/>
                </a:solidFill>
                <a:latin typeface="+mj-lt"/>
              </a:rPr>
              <a:t>&lt; </a:t>
            </a:r>
            <a:r>
              <a:rPr lang="en-US" altLang="zh-TW" sz="2400" b="0" i="0" u="none" strike="noStrike" baseline="0" dirty="0">
                <a:solidFill>
                  <a:srgbClr val="000000"/>
                </a:solidFill>
                <a:latin typeface="+mj-lt"/>
              </a:rPr>
              <a:t>0.001) </a:t>
            </a:r>
            <a:endParaRPr lang="en-US" altLang="zh-TW" sz="2400" dirty="0">
              <a:solidFill>
                <a:srgbClr val="000000"/>
              </a:solidFill>
              <a:latin typeface="+mj-lt"/>
            </a:endParaRPr>
          </a:p>
          <a:p>
            <a:pPr lvl="1"/>
            <a:r>
              <a:rPr lang="en-US" altLang="zh-TW" sz="2400" dirty="0">
                <a:solidFill>
                  <a:srgbClr val="000000"/>
                </a:solidFill>
                <a:latin typeface="+mj-lt"/>
              </a:rPr>
              <a:t>Longer s</a:t>
            </a:r>
            <a:r>
              <a:rPr lang="en-US" altLang="zh-TW" sz="2400" b="0" i="0" u="none" strike="noStrike" baseline="0" dirty="0">
                <a:solidFill>
                  <a:srgbClr val="000000"/>
                </a:solidFill>
                <a:latin typeface="+mj-lt"/>
              </a:rPr>
              <a:t>oft palate (p </a:t>
            </a:r>
            <a:r>
              <a:rPr lang="en-US" altLang="zh-TW" sz="2400" b="0" i="1" u="none" strike="noStrike" baseline="0" dirty="0">
                <a:solidFill>
                  <a:srgbClr val="000000"/>
                </a:solidFill>
                <a:latin typeface="+mj-lt"/>
              </a:rPr>
              <a:t>&lt; </a:t>
            </a:r>
            <a:r>
              <a:rPr lang="en-US" altLang="zh-TW" sz="2400" b="0" i="0" u="none" strike="noStrike" baseline="0" dirty="0">
                <a:solidFill>
                  <a:srgbClr val="000000"/>
                </a:solidFill>
                <a:latin typeface="+mj-lt"/>
              </a:rPr>
              <a:t>0.001)</a:t>
            </a:r>
            <a:endParaRPr lang="zh-TW" altLang="en-US" sz="2400" dirty="0">
              <a:latin typeface="+mj-lt"/>
            </a:endParaRPr>
          </a:p>
        </p:txBody>
      </p:sp>
    </p:spTree>
    <p:extLst>
      <p:ext uri="{BB962C8B-B14F-4D97-AF65-F5344CB8AC3E}">
        <p14:creationId xmlns:p14="http://schemas.microsoft.com/office/powerpoint/2010/main" val="5491082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zh-TW" altLang="en-US" dirty="0"/>
              <a:t>    </a:t>
            </a:r>
            <a:r>
              <a:rPr lang="en-US" altLang="zh-TW" dirty="0"/>
              <a:t>TEST</a:t>
            </a: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p:txBody>
          <a:bodyPr/>
          <a:lstStyle/>
          <a:p>
            <a:r>
              <a:rPr lang="en-US" altLang="zh-TW" dirty="0"/>
              <a:t>Method:</a:t>
            </a:r>
          </a:p>
          <a:p>
            <a:pPr lvl="1"/>
            <a:r>
              <a:rPr lang="en-US" altLang="zh-TW" sz="2800" b="1" i="0" u="none" strike="noStrike" baseline="0" dirty="0">
                <a:solidFill>
                  <a:srgbClr val="000000"/>
                </a:solidFill>
                <a:latin typeface="Charis SIL"/>
              </a:rPr>
              <a:t>Reducing obstructive sleep apnea after OGS surgery</a:t>
            </a:r>
            <a:endParaRPr lang="en-US" altLang="zh-TW" dirty="0"/>
          </a:p>
          <a:p>
            <a:r>
              <a:rPr lang="en-US" altLang="zh-TW" dirty="0"/>
              <a:t>Steps:</a:t>
            </a:r>
          </a:p>
          <a:p>
            <a:pPr lvl="1"/>
            <a:r>
              <a:rPr lang="en-US" altLang="zh-TW" sz="2400" b="1" i="0" u="none" strike="noStrike" baseline="0" dirty="0">
                <a:solidFill>
                  <a:srgbClr val="000000"/>
                </a:solidFill>
                <a:latin typeface="Charis SIL"/>
              </a:rPr>
              <a:t>By evaluating the cephalometric parameters from single medical center</a:t>
            </a:r>
            <a:endParaRPr lang="en-US" altLang="zh-TW" dirty="0"/>
          </a:p>
          <a:p>
            <a:r>
              <a:rPr lang="en-US" altLang="zh-TW" dirty="0"/>
              <a:t>Result:</a:t>
            </a:r>
          </a:p>
          <a:p>
            <a:pPr lvl="1"/>
            <a:r>
              <a:rPr lang="en-US" altLang="zh-TW" sz="2400" b="1" dirty="0">
                <a:solidFill>
                  <a:srgbClr val="000000"/>
                </a:solidFill>
                <a:latin typeface="Charis SIL"/>
              </a:rPr>
              <a:t>Apply these significant data in doing simulation to reduce OSA after surgery</a:t>
            </a:r>
          </a:p>
          <a:p>
            <a:pPr lvl="1"/>
            <a:endParaRPr lang="zh-TW" altLang="en-US" dirty="0"/>
          </a:p>
        </p:txBody>
      </p:sp>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039997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Introduction</a:t>
            </a:r>
            <a:endParaRPr lang="zh-TW" altLang="en-US" dirty="0"/>
          </a:p>
        </p:txBody>
      </p:sp>
      <p:sp>
        <p:nvSpPr>
          <p:cNvPr id="3" name="內容版面配置區 2">
            <a:extLst>
              <a:ext uri="{FF2B5EF4-FFF2-40B4-BE49-F238E27FC236}">
                <a16:creationId xmlns:a16="http://schemas.microsoft.com/office/drawing/2014/main" id="{4161C7A4-A7A0-27B6-C850-3C2BC7FA306F}"/>
              </a:ext>
            </a:extLst>
          </p:cNvPr>
          <p:cNvSpPr>
            <a:spLocks noGrp="1"/>
          </p:cNvSpPr>
          <p:nvPr>
            <p:ph idx="1"/>
          </p:nvPr>
        </p:nvSpPr>
        <p:spPr/>
        <p:txBody>
          <a:bodyPr/>
          <a:lstStyle/>
          <a:p>
            <a:r>
              <a:rPr lang="en-US" altLang="zh-TW" b="0" i="0" dirty="0">
                <a:solidFill>
                  <a:srgbClr val="343536"/>
                </a:solidFill>
                <a:effectLst/>
                <a:latin typeface="Arial" panose="020B0604020202020204" pitchFamily="34" charset="0"/>
              </a:rPr>
              <a:t>Obstructive sleep apnea (OSA) occurs when there are recurrent episodes of upper airway collapse and obstruction during sleep associated with arousals with or without oxygen desaturations. </a:t>
            </a:r>
          </a:p>
          <a:p>
            <a:r>
              <a:rPr lang="en-US" altLang="zh-TW" b="0" i="0" dirty="0">
                <a:solidFill>
                  <a:srgbClr val="343536"/>
                </a:solidFill>
                <a:effectLst/>
                <a:latin typeface="Arial" panose="020B0604020202020204" pitchFamily="34" charset="0"/>
              </a:rPr>
              <a:t>The oropharynx in the back of the throat collapses during OSA events to cause arousal or oxygen desaturation or both resulting in fragmented sleep.</a:t>
            </a:r>
            <a:endParaRPr lang="zh-TW" altLang="en-US" dirty="0"/>
          </a:p>
        </p:txBody>
      </p:sp>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502671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A559526-88A0-B0FB-4C62-EFC4B8FEFBC4}"/>
              </a:ext>
            </a:extLst>
          </p:cNvPr>
          <p:cNvSpPr>
            <a:spLocks noGrp="1"/>
          </p:cNvSpPr>
          <p:nvPr>
            <p:ph type="title"/>
          </p:nvPr>
        </p:nvSpPr>
        <p:spPr/>
        <p:txBody>
          <a:bodyPr/>
          <a:lstStyle/>
          <a:p>
            <a:r>
              <a:rPr lang="en-US" altLang="zh-TW" b="0" i="0" dirty="0">
                <a:effectLst/>
                <a:latin typeface="Arial" panose="020B0604020202020204" pitchFamily="34" charset="0"/>
              </a:rPr>
              <a:t>      Obstructive Sleep Apnea</a:t>
            </a:r>
            <a:endParaRPr lang="zh-TW" altLang="en-US" dirty="0"/>
          </a:p>
        </p:txBody>
      </p:sp>
      <p:sp>
        <p:nvSpPr>
          <p:cNvPr id="4" name="頁尾版面配置區 3">
            <a:extLst>
              <a:ext uri="{FF2B5EF4-FFF2-40B4-BE49-F238E27FC236}">
                <a16:creationId xmlns:a16="http://schemas.microsoft.com/office/drawing/2014/main" id="{BC194416-3B16-63E3-6007-11336FEA5C62}"/>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pic>
        <p:nvPicPr>
          <p:cNvPr id="7" name="內容版面配置區 6" descr="一張含有 文字, 粉紅色 的圖片&#10;&#10;自動產生的描述">
            <a:extLst>
              <a:ext uri="{FF2B5EF4-FFF2-40B4-BE49-F238E27FC236}">
                <a16:creationId xmlns:a16="http://schemas.microsoft.com/office/drawing/2014/main" id="{0E905611-582C-4512-4DF2-730AC96061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35696" y="2657783"/>
            <a:ext cx="5732573" cy="3322949"/>
          </a:xfrm>
        </p:spPr>
      </p:pic>
    </p:spTree>
    <p:extLst>
      <p:ext uri="{BB962C8B-B14F-4D97-AF65-F5344CB8AC3E}">
        <p14:creationId xmlns:p14="http://schemas.microsoft.com/office/powerpoint/2010/main" val="294871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6E08C9-7D63-0051-7D5E-A442BA65E192}"/>
              </a:ext>
            </a:extLst>
          </p:cNvPr>
          <p:cNvSpPr>
            <a:spLocks noGrp="1"/>
          </p:cNvSpPr>
          <p:nvPr>
            <p:ph type="title"/>
          </p:nvPr>
        </p:nvSpPr>
        <p:spPr/>
        <p:txBody>
          <a:bodyPr/>
          <a:lstStyle/>
          <a:p>
            <a:r>
              <a:rPr lang="en-US" altLang="zh-TW" dirty="0"/>
              <a:t> </a:t>
            </a:r>
            <a:endParaRPr lang="zh-TW" altLang="en-US" dirty="0"/>
          </a:p>
        </p:txBody>
      </p:sp>
      <p:pic>
        <p:nvPicPr>
          <p:cNvPr id="6" name="內容版面配置區 5">
            <a:extLst>
              <a:ext uri="{FF2B5EF4-FFF2-40B4-BE49-F238E27FC236}">
                <a16:creationId xmlns:a16="http://schemas.microsoft.com/office/drawing/2014/main" id="{B7FFB824-84C4-14D6-2AE2-3F25F426586C}"/>
              </a:ext>
            </a:extLst>
          </p:cNvPr>
          <p:cNvPicPr>
            <a:picLocks noGrp="1" noChangeAspect="1"/>
          </p:cNvPicPr>
          <p:nvPr>
            <p:ph idx="1"/>
          </p:nvPr>
        </p:nvPicPr>
        <p:blipFill>
          <a:blip r:embed="rId2"/>
          <a:stretch>
            <a:fillRect/>
          </a:stretch>
        </p:blipFill>
        <p:spPr>
          <a:xfrm>
            <a:off x="1979712" y="1052736"/>
            <a:ext cx="5544616" cy="5267344"/>
          </a:xfrm>
        </p:spPr>
      </p:pic>
      <p:sp>
        <p:nvSpPr>
          <p:cNvPr id="4" name="頁尾版面配置區 3">
            <a:extLst>
              <a:ext uri="{FF2B5EF4-FFF2-40B4-BE49-F238E27FC236}">
                <a16:creationId xmlns:a16="http://schemas.microsoft.com/office/drawing/2014/main" id="{555D78BB-8006-2770-DBCE-D368697DC9FC}"/>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856737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a:xfrm>
            <a:off x="1691680" y="332656"/>
            <a:ext cx="8101012" cy="1295400"/>
          </a:xfrm>
        </p:spPr>
        <p:txBody>
          <a:bodyPr/>
          <a:lstStyle/>
          <a:p>
            <a:r>
              <a:rPr lang="en-US" altLang="zh-TW" dirty="0"/>
              <a:t>   Diagnostic criteria</a:t>
            </a:r>
            <a:endParaRPr lang="zh-TW" altLang="en-US" dirty="0"/>
          </a:p>
        </p:txBody>
      </p:sp>
      <p:pic>
        <p:nvPicPr>
          <p:cNvPr id="6" name="內容版面配置區 5">
            <a:extLst>
              <a:ext uri="{FF2B5EF4-FFF2-40B4-BE49-F238E27FC236}">
                <a16:creationId xmlns:a16="http://schemas.microsoft.com/office/drawing/2014/main" id="{CE9F7C04-0570-9091-04A8-FA253F651FF1}"/>
              </a:ext>
            </a:extLst>
          </p:cNvPr>
          <p:cNvPicPr>
            <a:picLocks noGrp="1" noChangeAspect="1"/>
          </p:cNvPicPr>
          <p:nvPr>
            <p:ph idx="1"/>
          </p:nvPr>
        </p:nvPicPr>
        <p:blipFill>
          <a:blip r:embed="rId2"/>
          <a:stretch>
            <a:fillRect/>
          </a:stretch>
        </p:blipFill>
        <p:spPr>
          <a:xfrm>
            <a:off x="1547664" y="2041525"/>
            <a:ext cx="6132581" cy="4695019"/>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895188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a:xfrm>
            <a:off x="1763688" y="219593"/>
            <a:ext cx="6912768" cy="1295400"/>
          </a:xfrm>
        </p:spPr>
        <p:txBody>
          <a:bodyPr/>
          <a:lstStyle/>
          <a:p>
            <a:r>
              <a:rPr lang="en-US" altLang="zh-TW" dirty="0"/>
              <a:t>  Polysomnogram (PSG)</a:t>
            </a:r>
            <a:endParaRPr lang="zh-TW" altLang="en-US" dirty="0"/>
          </a:p>
        </p:txBody>
      </p:sp>
      <p:pic>
        <p:nvPicPr>
          <p:cNvPr id="6" name="內容版面配置區 5">
            <a:extLst>
              <a:ext uri="{FF2B5EF4-FFF2-40B4-BE49-F238E27FC236}">
                <a16:creationId xmlns:a16="http://schemas.microsoft.com/office/drawing/2014/main" id="{6BE312A9-B6B2-4DE7-9AED-DF579ABAD58C}"/>
              </a:ext>
            </a:extLst>
          </p:cNvPr>
          <p:cNvPicPr>
            <a:picLocks noGrp="1" noChangeAspect="1"/>
          </p:cNvPicPr>
          <p:nvPr>
            <p:ph idx="1"/>
          </p:nvPr>
        </p:nvPicPr>
        <p:blipFill>
          <a:blip r:embed="rId3"/>
          <a:stretch>
            <a:fillRect/>
          </a:stretch>
        </p:blipFill>
        <p:spPr>
          <a:xfrm>
            <a:off x="827584" y="1772816"/>
            <a:ext cx="7560840" cy="4927374"/>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329906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Polysomnogram (PSG)</a:t>
            </a:r>
            <a:endParaRPr lang="zh-TW" altLang="en-US" dirty="0"/>
          </a:p>
        </p:txBody>
      </p:sp>
      <p:pic>
        <p:nvPicPr>
          <p:cNvPr id="6" name="內容版面配置區 5">
            <a:extLst>
              <a:ext uri="{FF2B5EF4-FFF2-40B4-BE49-F238E27FC236}">
                <a16:creationId xmlns:a16="http://schemas.microsoft.com/office/drawing/2014/main" id="{9D52918B-AEF8-D14B-EB66-946FE54A14D7}"/>
              </a:ext>
            </a:extLst>
          </p:cNvPr>
          <p:cNvPicPr>
            <a:picLocks noGrp="1" noChangeAspect="1"/>
          </p:cNvPicPr>
          <p:nvPr>
            <p:ph idx="1"/>
          </p:nvPr>
        </p:nvPicPr>
        <p:blipFill>
          <a:blip r:embed="rId2"/>
          <a:stretch>
            <a:fillRect/>
          </a:stretch>
        </p:blipFill>
        <p:spPr>
          <a:xfrm>
            <a:off x="825387" y="2041525"/>
            <a:ext cx="7947251" cy="4411663"/>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443099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AA0164-6D28-40C3-450C-2DB826A18FE5}"/>
              </a:ext>
            </a:extLst>
          </p:cNvPr>
          <p:cNvSpPr>
            <a:spLocks noGrp="1"/>
          </p:cNvSpPr>
          <p:nvPr>
            <p:ph type="title"/>
          </p:nvPr>
        </p:nvSpPr>
        <p:spPr/>
        <p:txBody>
          <a:bodyPr/>
          <a:lstStyle/>
          <a:p>
            <a:r>
              <a:rPr lang="en-US" altLang="zh-TW" dirty="0"/>
              <a:t>        Diagnostic criteria</a:t>
            </a:r>
            <a:endParaRPr lang="zh-TW" altLang="en-US" dirty="0"/>
          </a:p>
        </p:txBody>
      </p:sp>
      <p:pic>
        <p:nvPicPr>
          <p:cNvPr id="6" name="內容版面配置區 5">
            <a:extLst>
              <a:ext uri="{FF2B5EF4-FFF2-40B4-BE49-F238E27FC236}">
                <a16:creationId xmlns:a16="http://schemas.microsoft.com/office/drawing/2014/main" id="{02CF3B9E-522E-4002-8B2F-F71E802D3D2D}"/>
              </a:ext>
            </a:extLst>
          </p:cNvPr>
          <p:cNvPicPr>
            <a:picLocks noGrp="1" noChangeAspect="1"/>
          </p:cNvPicPr>
          <p:nvPr>
            <p:ph idx="1"/>
          </p:nvPr>
        </p:nvPicPr>
        <p:blipFill>
          <a:blip r:embed="rId2"/>
          <a:stretch>
            <a:fillRect/>
          </a:stretch>
        </p:blipFill>
        <p:spPr>
          <a:xfrm>
            <a:off x="1267030" y="2041525"/>
            <a:ext cx="7063965" cy="4411663"/>
          </a:xfrm>
        </p:spPr>
      </p:pic>
      <p:sp>
        <p:nvSpPr>
          <p:cNvPr id="4" name="頁尾版面配置區 3">
            <a:extLst>
              <a:ext uri="{FF2B5EF4-FFF2-40B4-BE49-F238E27FC236}">
                <a16:creationId xmlns:a16="http://schemas.microsoft.com/office/drawing/2014/main" id="{F4CC8108-6ED7-4222-36AF-73D462268BFE}"/>
              </a:ext>
            </a:extLst>
          </p:cNvPr>
          <p:cNvSpPr>
            <a:spLocks noGrp="1"/>
          </p:cNvSpPr>
          <p:nvPr>
            <p:ph type="ftr" sz="quarter" idx="10"/>
          </p:nvPr>
        </p:nvSpPr>
        <p:spPr/>
        <p:txBody>
          <a:body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4127818357"/>
      </p:ext>
    </p:extLst>
  </p:cSld>
  <p:clrMapOvr>
    <a:masterClrMapping/>
  </p:clrMapOvr>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40881</TotalTime>
  <Words>827</Words>
  <Application>Microsoft Office PowerPoint</Application>
  <PresentationFormat>如螢幕大小 (4:3)</PresentationFormat>
  <Paragraphs>126</Paragraphs>
  <Slides>29</Slides>
  <Notes>4</Notes>
  <HiddenSlides>0</HiddenSlides>
  <MMClips>3</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29</vt:i4>
      </vt:variant>
    </vt:vector>
  </HeadingPairs>
  <TitlesOfParts>
    <vt:vector size="36" baseType="lpstr">
      <vt:lpstr>__Roboto_2d2bf0</vt:lpstr>
      <vt:lpstr>Charis SIL</vt:lpstr>
      <vt:lpstr>Arial</vt:lpstr>
      <vt:lpstr>Comic Sans MS</vt:lpstr>
      <vt:lpstr>Times New Roman</vt:lpstr>
      <vt:lpstr>Wingdings</vt:lpstr>
      <vt:lpstr>Network</vt:lpstr>
      <vt:lpstr>Study Program</vt:lpstr>
      <vt:lpstr>      Introduction</vt:lpstr>
      <vt:lpstr> Introduction</vt:lpstr>
      <vt:lpstr>      Obstructive Sleep Apnea</vt:lpstr>
      <vt:lpstr> </vt:lpstr>
      <vt:lpstr>   Diagnostic criteria</vt:lpstr>
      <vt:lpstr>  Polysomnogram (PSG)</vt:lpstr>
      <vt:lpstr>      Polysomnogram (PSG)</vt:lpstr>
      <vt:lpstr>        Diagnostic criteria</vt:lpstr>
      <vt:lpstr>PowerPoint 簡報</vt:lpstr>
      <vt:lpstr>PowerPoint 簡報</vt:lpstr>
      <vt:lpstr>      Surgical Intervention</vt:lpstr>
      <vt:lpstr>    Surgical Intervention</vt:lpstr>
      <vt:lpstr>     Orthognathic surgery</vt:lpstr>
      <vt:lpstr>    Orthognathic surgery? </vt:lpstr>
      <vt:lpstr>Jaw problems caused by injuries or medical conditions? </vt:lpstr>
      <vt:lpstr>     Surgery Simulation</vt:lpstr>
      <vt:lpstr>     AI Face Reshaping</vt:lpstr>
      <vt:lpstr>PowerPoint 簡報</vt:lpstr>
      <vt:lpstr>      OGS for angel class III</vt:lpstr>
      <vt:lpstr>Lateral cephalography</vt:lpstr>
      <vt:lpstr> </vt:lpstr>
      <vt:lpstr> </vt:lpstr>
      <vt:lpstr>     Methods</vt:lpstr>
      <vt:lpstr>      Methods</vt:lpstr>
      <vt:lpstr> </vt:lpstr>
      <vt:lpstr> </vt:lpstr>
      <vt:lpstr>      Results</vt:lpstr>
      <vt:lpstr>    TEST</vt:lpstr>
    </vt:vector>
  </TitlesOfParts>
  <Company>CMT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YuJe</dc:creator>
  <cp:lastModifiedBy>張 耀仁</cp:lastModifiedBy>
  <cp:revision>790</cp:revision>
  <dcterms:created xsi:type="dcterms:W3CDTF">2004-02-27T09:53:19Z</dcterms:created>
  <dcterms:modified xsi:type="dcterms:W3CDTF">2023-12-06T05:23:15Z</dcterms:modified>
</cp:coreProperties>
</file>